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79" r:id="rId3"/>
    <p:sldId id="257" r:id="rId4"/>
    <p:sldId id="325" r:id="rId5"/>
    <p:sldId id="333" r:id="rId6"/>
    <p:sldId id="338" r:id="rId7"/>
    <p:sldId id="346" r:id="rId8"/>
    <p:sldId id="292" r:id="rId9"/>
    <p:sldId id="293" r:id="rId10"/>
    <p:sldId id="258" r:id="rId11"/>
    <p:sldId id="291" r:id="rId12"/>
    <p:sldId id="268" r:id="rId13"/>
    <p:sldId id="360" r:id="rId14"/>
    <p:sldId id="262" r:id="rId15"/>
    <p:sldId id="260" r:id="rId16"/>
    <p:sldId id="261" r:id="rId17"/>
    <p:sldId id="263" r:id="rId18"/>
    <p:sldId id="269" r:id="rId19"/>
    <p:sldId id="279" r:id="rId20"/>
    <p:sldId id="306" r:id="rId21"/>
    <p:sldId id="299" r:id="rId22"/>
    <p:sldId id="270" r:id="rId23"/>
    <p:sldId id="276" r:id="rId24"/>
    <p:sldId id="300" r:id="rId25"/>
    <p:sldId id="322" r:id="rId26"/>
    <p:sldId id="326" r:id="rId27"/>
    <p:sldId id="301" r:id="rId28"/>
    <p:sldId id="337" r:id="rId29"/>
    <p:sldId id="312" r:id="rId30"/>
    <p:sldId id="295" r:id="rId31"/>
    <p:sldId id="266" r:id="rId32"/>
    <p:sldId id="274" r:id="rId33"/>
    <p:sldId id="264" r:id="rId34"/>
    <p:sldId id="267" r:id="rId35"/>
    <p:sldId id="296" r:id="rId36"/>
    <p:sldId id="259" r:id="rId37"/>
    <p:sldId id="297" r:id="rId38"/>
    <p:sldId id="347" r:id="rId39"/>
    <p:sldId id="271" r:id="rId40"/>
    <p:sldId id="272" r:id="rId41"/>
    <p:sldId id="340" r:id="rId42"/>
    <p:sldId id="348" r:id="rId43"/>
    <p:sldId id="309" r:id="rId44"/>
    <p:sldId id="313" r:id="rId45"/>
    <p:sldId id="342" r:id="rId46"/>
    <p:sldId id="316" r:id="rId47"/>
    <p:sldId id="298" r:id="rId48"/>
    <p:sldId id="303" r:id="rId49"/>
    <p:sldId id="304" r:id="rId50"/>
    <p:sldId id="305" r:id="rId51"/>
    <p:sldId id="280" r:id="rId52"/>
    <p:sldId id="281" r:id="rId53"/>
    <p:sldId id="282" r:id="rId54"/>
    <p:sldId id="307" r:id="rId55"/>
    <p:sldId id="289" r:id="rId56"/>
    <p:sldId id="290" r:id="rId57"/>
    <p:sldId id="323" r:id="rId58"/>
    <p:sldId id="308" r:id="rId59"/>
    <p:sldId id="311" r:id="rId60"/>
    <p:sldId id="314" r:id="rId61"/>
    <p:sldId id="315" r:id="rId62"/>
    <p:sldId id="327" r:id="rId63"/>
    <p:sldId id="287" r:id="rId64"/>
    <p:sldId id="339" r:id="rId65"/>
    <p:sldId id="288" r:id="rId66"/>
    <p:sldId id="343" r:id="rId67"/>
    <p:sldId id="320" r:id="rId68"/>
    <p:sldId id="310" r:id="rId69"/>
    <p:sldId id="345" r:id="rId70"/>
    <p:sldId id="349" r:id="rId71"/>
    <p:sldId id="328" r:id="rId72"/>
    <p:sldId id="273" r:id="rId73"/>
    <p:sldId id="318" r:id="rId74"/>
    <p:sldId id="317" r:id="rId75"/>
    <p:sldId id="275" r:id="rId76"/>
    <p:sldId id="351" r:id="rId77"/>
    <p:sldId id="352" r:id="rId78"/>
    <p:sldId id="353" r:id="rId79"/>
    <p:sldId id="283" r:id="rId80"/>
    <p:sldId id="319" r:id="rId81"/>
    <p:sldId id="354" r:id="rId82"/>
    <p:sldId id="284" r:id="rId83"/>
    <p:sldId id="285" r:id="rId84"/>
    <p:sldId id="355" r:id="rId85"/>
    <p:sldId id="356" r:id="rId86"/>
    <p:sldId id="357" r:id="rId87"/>
    <p:sldId id="358" r:id="rId88"/>
    <p:sldId id="359" r:id="rId89"/>
    <p:sldId id="361" r:id="rId90"/>
    <p:sldId id="362" r:id="rId91"/>
    <p:sldId id="363" r:id="rId92"/>
    <p:sldId id="364" r:id="rId93"/>
    <p:sldId id="365" r:id="rId94"/>
    <p:sldId id="321" r:id="rId95"/>
    <p:sldId id="366" r:id="rId96"/>
    <p:sldId id="367" r:id="rId97"/>
    <p:sldId id="368" r:id="rId98"/>
    <p:sldId id="369" r:id="rId99"/>
    <p:sldId id="371" r:id="rId100"/>
    <p:sldId id="372" r:id="rId101"/>
    <p:sldId id="373" r:id="rId102"/>
    <p:sldId id="374" r:id="rId103"/>
    <p:sldId id="375" r:id="rId104"/>
    <p:sldId id="376" r:id="rId105"/>
    <p:sldId id="324" r:id="rId106"/>
    <p:sldId id="370" r:id="rId107"/>
    <p:sldId id="329" r:id="rId108"/>
    <p:sldId id="331" r:id="rId109"/>
    <p:sldId id="286" r:id="rId110"/>
    <p:sldId id="332" r:id="rId111"/>
    <p:sldId id="377" r:id="rId112"/>
    <p:sldId id="378" r:id="rId113"/>
    <p:sldId id="336" r:id="rId114"/>
    <p:sldId id="334" r:id="rId115"/>
    <p:sldId id="344" r:id="rId116"/>
    <p:sldId id="335" r:id="rId117"/>
    <p:sldId id="330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379"/>
            <p14:sldId id="257"/>
            <p14:sldId id="325"/>
            <p14:sldId id="333"/>
            <p14:sldId id="338"/>
            <p14:sldId id="346"/>
            <p14:sldId id="292"/>
          </p14:sldIdLst>
        </p14:section>
        <p14:section name="Compiler architecture" id="{9846F2DC-69A2-3E42-B7E6-2D6A0A017B7B}">
          <p14:sldIdLst>
            <p14:sldId id="293"/>
            <p14:sldId id="258"/>
            <p14:sldId id="291"/>
            <p14:sldId id="268"/>
            <p14:sldId id="360"/>
            <p14:sldId id="262"/>
            <p14:sldId id="260"/>
            <p14:sldId id="261"/>
            <p14:sldId id="263"/>
            <p14:sldId id="269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276"/>
            <p14:sldId id="300"/>
            <p14:sldId id="322"/>
            <p14:sldId id="326"/>
            <p14:sldId id="30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74"/>
            <p14:sldId id="264"/>
            <p14:sldId id="267"/>
            <p14:sldId id="296"/>
            <p14:sldId id="259"/>
            <p14:sldId id="297"/>
            <p14:sldId id="347"/>
            <p14:sldId id="271"/>
            <p14:sldId id="272"/>
            <p14:sldId id="340"/>
            <p14:sldId id="348"/>
            <p14:sldId id="309"/>
            <p14:sldId id="313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  <p14:sldId id="345"/>
          </p14:sldIdLst>
        </p14:section>
        <p14:section name="A guide to the provided passes" id="{0CC26519-4DC9-9448-93D4-5105870EF9A6}">
          <p14:sldIdLst>
            <p14:sldId id="349"/>
            <p14:sldId id="328"/>
            <p14:sldId id="273"/>
            <p14:sldId id="318"/>
            <p14:sldId id="317"/>
            <p14:sldId id="275"/>
            <p14:sldId id="351"/>
            <p14:sldId id="352"/>
            <p14:sldId id="353"/>
            <p14:sldId id="283"/>
            <p14:sldId id="319"/>
            <p14:sldId id="354"/>
            <p14:sldId id="284"/>
            <p14:sldId id="285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21"/>
            <p14:sldId id="366"/>
            <p14:sldId id="367"/>
            <p14:sldId id="368"/>
            <p14:sldId id="369"/>
            <p14:sldId id="371"/>
            <p14:sldId id="372"/>
            <p14:sldId id="373"/>
            <p14:sldId id="374"/>
            <p14:sldId id="375"/>
            <p14:sldId id="376"/>
            <p14:sldId id="324"/>
            <p14:sldId id="370"/>
          </p14:sldIdLst>
        </p14:section>
        <p14:section name="Sample back-ends" id="{D163C4DC-B2F1-B24F-A60F-4DCEC59C22E6}">
          <p14:sldIdLst>
            <p14:sldId id="329"/>
            <p14:sldId id="331"/>
            <p14:sldId id="286"/>
            <p14:sldId id="332"/>
            <p14:sldId id="377"/>
            <p14:sldId id="378"/>
            <p14:sldId id="336"/>
            <p14:sldId id="334"/>
            <p14:sldId id="344"/>
            <p14:sldId id="335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8"/>
    <p:restoredTop sz="94669"/>
  </p:normalViewPr>
  <p:slideViewPr>
    <p:cSldViewPr snapToGrid="0" snapToObjects="1">
      <p:cViewPr varScale="1">
        <p:scale>
          <a:sx n="119" d="100"/>
          <a:sy n="119" d="100"/>
        </p:scale>
        <p:origin x="126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97B3-0373-CB48-B505-F837BCE3B7EE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github.com/p4lang/behavioral-mode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hyperlink" Target="https://github.com/p4lang/switch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/github.com/p4lang/p4c" TargetMode="External"/><Relationship Id="rId2" Type="http://schemas.openxmlformats.org/officeDocument/2006/relationships/hyperlink" Target="http://p4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4lang/p4-spec/wiki/P4-16-draft-spec.pdf" TargetMode="External"/><Relationship Id="rId4" Type="http://schemas.openxmlformats.org/officeDocument/2006/relationships/hyperlink" Target="https://github.com/p4lang/p4-spe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hyperlink" Target="http://cs.brown.edu/~sk/Publications/Books/ProgLangs/2007-04-26/plai-2007-04-26.pdf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reference compiler implementation architecture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December 2016</a:t>
            </a:r>
          </a:p>
          <a:p>
            <a:r>
              <a:rPr lang="en-US" dirty="0" smtClean="0"/>
              <a:t>Mihai Budiu</a:t>
            </a:r>
          </a:p>
          <a:p>
            <a:r>
              <a:rPr lang="en-US" dirty="0" smtClean="0"/>
              <a:t>mbudiu@vmware.com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8002" y="5377485"/>
            <a:ext cx="155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21964" y="4901410"/>
            <a:ext cx="206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Target-independent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1640" y="1459855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Same </a:t>
            </a:r>
            <a:r>
              <a:rPr lang="en-US" sz="2400" i="1" smtClean="0"/>
              <a:t>IR</a:t>
            </a:r>
            <a:endParaRPr lang="en-US" sz="2400" i="1" dirty="0"/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1921520"/>
            <a:ext cx="1473102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6194912" y="1921520"/>
            <a:ext cx="1154188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IR with target-specific</a:t>
            </a:r>
          </a:p>
          <a:p>
            <a:pPr algn="ctr"/>
            <a:r>
              <a:rPr lang="en-US" sz="2400" i="1" dirty="0" smtClean="0"/>
              <a:t>extensions</a:t>
            </a:r>
            <a:endParaRPr lang="en-US" sz="2400" i="1" dirty="0"/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SimplifySelect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99295" cy="1069975"/>
          </a:xfrm>
        </p:spPr>
        <p:txBody>
          <a:bodyPr/>
          <a:lstStyle/>
          <a:p>
            <a:r>
              <a:rPr lang="en-US" dirty="0" smtClean="0"/>
              <a:t>If required checks that all select statement labels are constant</a:t>
            </a:r>
          </a:p>
          <a:p>
            <a:r>
              <a:rPr lang="en-US" dirty="0" smtClean="0"/>
              <a:t>Removes provably unreachable select labels</a:t>
            </a:r>
            <a:endParaRPr lang="en-US" dirty="0"/>
          </a:p>
        </p:txBody>
      </p:sp>
      <p:pic>
        <p:nvPicPr>
          <p:cNvPr id="4" name="Picture 3" descr="shiny simple diamond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1168" y="575525"/>
            <a:ext cx="1182632" cy="11826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3248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CompileTimeOperations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785393"/>
            <a:ext cx="10399295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Makes sure that all compile-time only operations have been removed (e.g., division, modulo)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506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EliminateTuples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err="1" smtClean="0"/>
              <a:t>CopyStructures</a:t>
            </a:r>
            <a:r>
              <a:rPr lang="en-US" dirty="0" smtClean="0"/>
              <a:t>, </a:t>
            </a:r>
            <a:r>
              <a:rPr lang="en-US" dirty="0" err="1" smtClean="0"/>
              <a:t>NestedStructs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tuple&lt;&gt; types to structures</a:t>
            </a:r>
          </a:p>
          <a:p>
            <a:r>
              <a:rPr lang="en-US" dirty="0" smtClean="0"/>
              <a:t>Convert structure assignments to assignments between the structure fields (including structure initializers)</a:t>
            </a:r>
          </a:p>
          <a:p>
            <a:r>
              <a:rPr lang="en-US" dirty="0" smtClean="0"/>
              <a:t>Convert deeply nested structure types to simply-nested structures</a:t>
            </a:r>
          </a:p>
          <a:p>
            <a:r>
              <a:rPr lang="en-US" dirty="0" smtClean="0"/>
              <a:t>In the end structures can only contain scalars, headers or stacks</a:t>
            </a:r>
            <a:endParaRPr lang="en-US" dirty="0"/>
          </a:p>
        </p:txBody>
      </p:sp>
      <p:pic>
        <p:nvPicPr>
          <p:cNvPr id="6" name="Content Placeholder 3" descr="The IPKat: Strictly for the birds?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285292"/>
            <a:ext cx="1834641" cy="15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75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ConvertEnums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291"/>
          </a:xfrm>
        </p:spPr>
        <p:txBody>
          <a:bodyPr/>
          <a:lstStyle/>
          <a:p>
            <a:r>
              <a:rPr lang="en-US" dirty="0" smtClean="0"/>
              <a:t>Use a user-supplied policy to convert </a:t>
            </a:r>
            <a:r>
              <a:rPr lang="en-US" dirty="0" err="1" smtClean="0"/>
              <a:t>enum</a:t>
            </a:r>
            <a:r>
              <a:rPr lang="en-US" dirty="0" smtClean="0"/>
              <a:t> types to bit&lt;&gt; types</a:t>
            </a:r>
          </a:p>
          <a:p>
            <a:r>
              <a:rPr lang="en-US" dirty="0" smtClean="0"/>
              <a:t>Does not convert </a:t>
            </a:r>
            <a:r>
              <a:rPr lang="en-US" dirty="0" err="1" smtClean="0"/>
              <a:t>enums</a:t>
            </a:r>
            <a:r>
              <a:rPr lang="en-US" dirty="0" smtClean="0"/>
              <a:t> that are part of the architecture specification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84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LocalCopyPropagation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745288"/>
            <a:ext cx="10515600" cy="1190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Removes some temporary variables</a:t>
            </a:r>
            <a:endParaRPr lang="en-US" dirty="0"/>
          </a:p>
        </p:txBody>
      </p:sp>
      <p:pic>
        <p:nvPicPr>
          <p:cNvPr id="6" name="Picture 5" descr="Counting Sheep X3 by Annema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092" y="499144"/>
            <a:ext cx="1567543" cy="12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143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807"/>
          </a:xfrm>
        </p:spPr>
        <p:txBody>
          <a:bodyPr/>
          <a:lstStyle/>
          <a:p>
            <a:r>
              <a:rPr lang="en-US" dirty="0" smtClean="0"/>
              <a:t>Uses a user-supplied policy to checks that that there </a:t>
            </a:r>
            <a:br>
              <a:rPr lang="en-US" dirty="0" smtClean="0"/>
            </a:br>
            <a:r>
              <a:rPr lang="en-US" dirty="0" smtClean="0"/>
              <a:t>are no unknown table properties</a:t>
            </a:r>
            <a:endParaRPr lang="en-US" dirty="0"/>
          </a:p>
        </p:txBody>
      </p:sp>
      <p:pic>
        <p:nvPicPr>
          <p:cNvPr id="7" name="Picture 6" descr="... ’ Freakout, ‘Reformers’ Will Eviscerate Private Property Right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7661" y="624639"/>
            <a:ext cx="1432761" cy="143276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220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ParserLoopUnrolling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4681120"/>
            <a:ext cx="10515600" cy="1005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Attempts to remove cycles from parser graph</a:t>
            </a:r>
          </a:p>
          <a:p>
            <a:r>
              <a:rPr lang="en-US" dirty="0" smtClean="0"/>
              <a:t>[Not yet complete]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4879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SynthesizeActions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6122"/>
          </a:xfrm>
        </p:spPr>
        <p:txBody>
          <a:bodyPr/>
          <a:lstStyle/>
          <a:p>
            <a:r>
              <a:rPr lang="en-US" dirty="0" smtClean="0"/>
              <a:t>Convert assignment statements in control blocks into actions and action invocations</a:t>
            </a:r>
            <a:endParaRPr lang="en-US" dirty="0"/>
          </a:p>
        </p:txBody>
      </p:sp>
      <p:pic>
        <p:nvPicPr>
          <p:cNvPr id="4" name="Picture 3" descr="09/01/2011 - 10/01/2011 | BERITA SATU M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69" y="365125"/>
            <a:ext cx="1922438" cy="13264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17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MoveActionsToTables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78349"/>
            <a:ext cx="10515600" cy="112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Move all actions that are invoked directly into private tables that have only a default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108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helper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2071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MethodInstance</a:t>
            </a:r>
            <a:r>
              <a:rPr lang="en-US" dirty="0" smtClean="0"/>
              <a:t> -&gt; applied to a </a:t>
            </a:r>
            <a:r>
              <a:rPr lang="en-US" dirty="0" err="1" smtClean="0"/>
              <a:t>MethodCallExpression</a:t>
            </a:r>
            <a:r>
              <a:rPr lang="en-US" dirty="0" smtClean="0"/>
              <a:t>, extracts lots of useful information statically</a:t>
            </a:r>
          </a:p>
          <a:p>
            <a:r>
              <a:rPr lang="en-US" dirty="0" err="1" smtClean="0"/>
              <a:t>ConstructorCall</a:t>
            </a:r>
            <a:r>
              <a:rPr lang="en-US" dirty="0" smtClean="0"/>
              <a:t> -&gt; like </a:t>
            </a:r>
            <a:r>
              <a:rPr lang="en-US" dirty="0" err="1" smtClean="0"/>
              <a:t>MethodInstance</a:t>
            </a:r>
            <a:r>
              <a:rPr lang="en-US" dirty="0" smtClean="0"/>
              <a:t>, but for </a:t>
            </a:r>
            <a:r>
              <a:rPr lang="en-US" dirty="0" err="1" smtClean="0"/>
              <a:t>ConstructorCallExpressions</a:t>
            </a:r>
            <a:endParaRPr lang="en-US" dirty="0" smtClean="0"/>
          </a:p>
          <a:p>
            <a:r>
              <a:rPr lang="en-US" dirty="0" err="1" smtClean="0"/>
              <a:t>EnumInstance</a:t>
            </a:r>
            <a:r>
              <a:rPr lang="en-US" dirty="0" smtClean="0"/>
              <a:t> -&gt; helps resolve </a:t>
            </a:r>
            <a:r>
              <a:rPr lang="en-US" dirty="0" err="1" smtClean="0"/>
              <a:t>Enum</a:t>
            </a:r>
            <a:r>
              <a:rPr lang="en-US" dirty="0" smtClean="0"/>
              <a:t> fields</a:t>
            </a:r>
          </a:p>
          <a:p>
            <a:r>
              <a:rPr lang="en-US" dirty="0" err="1" smtClean="0"/>
              <a:t>ParameterSubstitution</a:t>
            </a:r>
            <a:r>
              <a:rPr lang="en-US" dirty="0" smtClean="0"/>
              <a:t> -&gt; represents a binding of Expressions to Parameters</a:t>
            </a:r>
          </a:p>
          <a:p>
            <a:pPr lvl="1"/>
            <a:r>
              <a:rPr lang="en-US" dirty="0" smtClean="0"/>
              <a:t>Use P4::</a:t>
            </a:r>
            <a:r>
              <a:rPr lang="en-US" dirty="0" err="1" smtClean="0"/>
              <a:t>SubstituteParameters</a:t>
            </a:r>
            <a:r>
              <a:rPr lang="en-US" dirty="0" smtClean="0"/>
              <a:t> to apply a substitution</a:t>
            </a:r>
          </a:p>
          <a:p>
            <a:r>
              <a:rPr lang="en-US" dirty="0" smtClean="0"/>
              <a:t>P4CoreLibrary -&gt; represents core.p4 library</a:t>
            </a:r>
          </a:p>
          <a:p>
            <a:r>
              <a:rPr lang="en-US" dirty="0" err="1" smtClean="0"/>
              <a:t>TableApply</a:t>
            </a:r>
            <a:r>
              <a:rPr lang="en-US" dirty="0" smtClean="0"/>
              <a:t> -&gt; helps resolve expressions on tables: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().hit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</a:t>
            </a:r>
            <a:r>
              <a:rPr lang="en-US" dirty="0" err="1" smtClean="0"/>
              <a:t>action_run</a:t>
            </a:r>
            <a:endParaRPr lang="en-US" dirty="0" smtClean="0"/>
          </a:p>
          <a:p>
            <a:r>
              <a:rPr lang="en-US" dirty="0" err="1" smtClean="0"/>
              <a:t>CallGraph</a:t>
            </a:r>
            <a:r>
              <a:rPr lang="en-US" dirty="0" smtClean="0"/>
              <a:t>: performs topological sorting, </a:t>
            </a:r>
            <a:br>
              <a:rPr lang="en-US" dirty="0" smtClean="0"/>
            </a:br>
            <a:r>
              <a:rPr lang="en-US" dirty="0" smtClean="0"/>
              <a:t>including strongly-connected component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710" y="381381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Low-level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464"/>
            <a:ext cx="10515600" cy="591953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Front-end and mid-end passes:</a:t>
            </a:r>
          </a:p>
          <a:p>
            <a:pPr lvl="1"/>
            <a:r>
              <a:rPr lang="en-US" dirty="0" smtClean="0"/>
              <a:t>eliminate some IR constructs</a:t>
            </a:r>
          </a:p>
          <a:p>
            <a:pPr lvl="1"/>
            <a:r>
              <a:rPr lang="en-US" dirty="0" smtClean="0"/>
              <a:t>optimize the IR for a “lower” cost</a:t>
            </a:r>
          </a:p>
          <a:p>
            <a:r>
              <a:rPr lang="en-US" dirty="0" smtClean="0"/>
              <a:t>Resulting IR is still convertible to P4, but much simpler</a:t>
            </a:r>
          </a:p>
          <a:p>
            <a:pPr lvl="1"/>
            <a:r>
              <a:rPr lang="en-US" dirty="0" smtClean="0"/>
              <a:t>After front-end:</a:t>
            </a:r>
          </a:p>
          <a:p>
            <a:pPr lvl="2"/>
            <a:r>
              <a:rPr lang="en-US" dirty="0" smtClean="0"/>
              <a:t>Each declaration has a unique name</a:t>
            </a:r>
          </a:p>
          <a:p>
            <a:pPr lvl="2"/>
            <a:r>
              <a:rPr lang="en-US" dirty="0" smtClean="0"/>
              <a:t>Each statement has a single “side-effect” (but can write to multiple left-values)</a:t>
            </a:r>
          </a:p>
          <a:p>
            <a:pPr lvl="2"/>
            <a:r>
              <a:rPr lang="en-US" dirty="0" smtClean="0"/>
              <a:t>All calls can be implemented with copy-in/out or call by reference (no aliasing between arguments)</a:t>
            </a:r>
          </a:p>
          <a:p>
            <a:pPr lvl="2"/>
            <a:r>
              <a:rPr lang="en-US" dirty="0"/>
              <a:t>Variables have no initializers</a:t>
            </a:r>
          </a:p>
          <a:p>
            <a:pPr lvl="2"/>
            <a:r>
              <a:rPr lang="en-US" dirty="0"/>
              <a:t>All variable declarations are at the top-level scope</a:t>
            </a:r>
          </a:p>
          <a:p>
            <a:pPr lvl="2"/>
            <a:r>
              <a:rPr lang="en-US" dirty="0"/>
              <a:t>No type variables</a:t>
            </a:r>
          </a:p>
          <a:p>
            <a:pPr lvl="2"/>
            <a:r>
              <a:rPr lang="en-US" dirty="0"/>
              <a:t>All integer constants have a known width</a:t>
            </a:r>
          </a:p>
          <a:p>
            <a:pPr lvl="2"/>
            <a:r>
              <a:rPr lang="en-US" dirty="0"/>
              <a:t>No constant declarations</a:t>
            </a:r>
          </a:p>
          <a:p>
            <a:pPr lvl="2"/>
            <a:r>
              <a:rPr lang="en-US" dirty="0"/>
              <a:t>No unused declarations, </a:t>
            </a:r>
            <a:r>
              <a:rPr lang="en-US" dirty="0" smtClean="0"/>
              <a:t>no unused assignments, no </a:t>
            </a:r>
            <a:r>
              <a:rPr lang="en-US" dirty="0"/>
              <a:t>unreachable parser </a:t>
            </a:r>
            <a:r>
              <a:rPr lang="en-US" dirty="0" smtClean="0"/>
              <a:t>states</a:t>
            </a:r>
          </a:p>
          <a:p>
            <a:pPr lvl="2"/>
            <a:r>
              <a:rPr lang="en-US" dirty="0" smtClean="0"/>
              <a:t>No divisions, modulo</a:t>
            </a:r>
          </a:p>
          <a:p>
            <a:pPr lvl="2"/>
            <a:r>
              <a:rPr lang="en-US" dirty="0" smtClean="0"/>
              <a:t>No nested block statements; no empty statements</a:t>
            </a:r>
          </a:p>
          <a:p>
            <a:pPr lvl="1"/>
            <a:r>
              <a:rPr lang="en-US" dirty="0" smtClean="0"/>
              <a:t>After mid-end:</a:t>
            </a:r>
            <a:endParaRPr lang="en-US" dirty="0"/>
          </a:p>
          <a:p>
            <a:pPr lvl="2"/>
            <a:r>
              <a:rPr lang="en-US" dirty="0"/>
              <a:t>E</a:t>
            </a:r>
            <a:r>
              <a:rPr lang="en-US" dirty="0" smtClean="0"/>
              <a:t>ach action is used in only one table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return and exit </a:t>
            </a:r>
            <a:r>
              <a:rPr lang="en-US" dirty="0" smtClean="0"/>
              <a:t>statements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control and parser invocations – all are </a:t>
            </a:r>
            <a:r>
              <a:rPr lang="en-US" dirty="0" err="1" smtClean="0"/>
              <a:t>inlined</a:t>
            </a:r>
            <a:endParaRPr lang="en-US" dirty="0" smtClean="0"/>
          </a:p>
          <a:p>
            <a:pPr lvl="2"/>
            <a:r>
              <a:rPr lang="en-US" dirty="0"/>
              <a:t>N</a:t>
            </a:r>
            <a:r>
              <a:rPr lang="en-US" dirty="0" smtClean="0"/>
              <a:t>o parser cycles – all are unrolled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actions called from other actions</a:t>
            </a:r>
          </a:p>
          <a:p>
            <a:pPr lvl="2"/>
            <a:r>
              <a:rPr lang="en-US" dirty="0" smtClean="0"/>
              <a:t>Tables and actions have no parameters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nested </a:t>
            </a:r>
            <a:r>
              <a:rPr lang="en-US" dirty="0" err="1" smtClean="0"/>
              <a:t>struct</a:t>
            </a:r>
            <a:r>
              <a:rPr lang="en-US" dirty="0" smtClean="0"/>
              <a:t> types, no </a:t>
            </a:r>
            <a:r>
              <a:rPr lang="en-US" dirty="0" err="1" smtClean="0"/>
              <a:t>enum</a:t>
            </a:r>
            <a:r>
              <a:rPr lang="en-US" dirty="0" smtClean="0"/>
              <a:t> types, no tuple types</a:t>
            </a:r>
          </a:p>
          <a:p>
            <a:pPr lvl="2"/>
            <a:r>
              <a:rPr lang="en-US" dirty="0" smtClean="0"/>
              <a:t>All code in actions; all actions in tables</a:t>
            </a:r>
            <a:endParaRPr lang="en-US" dirty="0"/>
          </a:p>
        </p:txBody>
      </p:sp>
      <p:pic>
        <p:nvPicPr>
          <p:cNvPr id="4" name="Picture 3" descr="Hace tiempo había publicado algo por el estilo algo extenso . Con ...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167" y1="51042" x2="59167" y2="51042"/>
                        <a14:backgroundMark x1="48958" y1="45208" x2="48958" y2="45208"/>
                        <a14:backgroundMark x1="64375" y1="46458" x2="64375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831" y="519363"/>
            <a:ext cx="1247274" cy="12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390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back-ends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p4test: back-end used for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p4c-ebpf: P4 =&gt; C compiler; C can be compiled to EBPF using BCC or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p4c-bm-ss: P4 =&gt; JSON compiler; JSON can be loaded by the BMv2 behavioral simulator </a:t>
            </a:r>
            <a:r>
              <a:rPr lang="en-US" dirty="0" err="1"/>
              <a:t>simple_switch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back-end</a:t>
            </a:r>
          </a:p>
          <a:p>
            <a:r>
              <a:rPr lang="en-US" dirty="0" smtClean="0"/>
              <a:t>Used for testing the P4 front-ends and mid-ends</a:t>
            </a:r>
            <a:endParaRPr lang="en-US" dirty="0"/>
          </a:p>
          <a:p>
            <a:r>
              <a:rPr lang="en-US" dirty="0" smtClean="0"/>
              <a:t>Contains a significant sample mid-end</a:t>
            </a:r>
          </a:p>
          <a:p>
            <a:r>
              <a:rPr lang="en-US" dirty="0" smtClean="0"/>
              <a:t>Compile files and dump P4 representations</a:t>
            </a:r>
          </a:p>
          <a:p>
            <a:pPr lvl="1"/>
            <a:r>
              <a:rPr lang="en-US" dirty="0" smtClean="0"/>
              <a:t>Works for both </a:t>
            </a:r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dirty="0" smtClean="0"/>
              <a:t>Testing the front-end and mid-ends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1212834" y="1022965"/>
            <a:ext cx="8912325" cy="5668917"/>
          </a:xfrm>
        </p:spPr>
        <p:txBody>
          <a:bodyPr>
            <a:normAutofit/>
          </a:bodyPr>
          <a:lstStyle/>
          <a:p>
            <a:r>
              <a:rPr lang="en-US" dirty="0" smtClean="0"/>
              <a:t>Compare P4 output after some passes w/ reference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Check compiler </a:t>
            </a:r>
            <a:r>
              <a:rPr lang="en-US" dirty="0" err="1" smtClean="0"/>
              <a:t>stderr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Recompile P4 generated by </a:t>
            </a:r>
            <a:r>
              <a:rPr lang="en-US" dirty="0" err="1" smtClean="0"/>
              <a:t>front+mid-end</a:t>
            </a:r>
            <a:r>
              <a:rPr lang="en-US" dirty="0" smtClean="0"/>
              <a:t> twice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30177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36138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ight Arrow 5"/>
          <p:cNvSpPr/>
          <p:nvPr/>
        </p:nvSpPr>
        <p:spPr>
          <a:xfrm>
            <a:off x="5154580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638309" y="520737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9112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3372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014623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716458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547665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7340861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/>
          <p:cNvSpPr/>
          <p:nvPr/>
        </p:nvSpPr>
        <p:spPr>
          <a:xfrm>
            <a:off x="7509653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20090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8369697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28" name="Rectangle 27"/>
          <p:cNvSpPr/>
          <p:nvPr/>
        </p:nvSpPr>
        <p:spPr>
          <a:xfrm rot="16200000">
            <a:off x="3530398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Parse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830464" y="2241282"/>
            <a:ext cx="67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f.p4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5361352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Pass2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7146816" y="2286199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Pass3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3504446" y="2353614"/>
            <a:ext cx="289076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ight Arrow 37"/>
          <p:cNvSpPr/>
          <p:nvPr/>
        </p:nvSpPr>
        <p:spPr>
          <a:xfrm>
            <a:off x="4337507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ight Arrow 40"/>
          <p:cNvSpPr/>
          <p:nvPr/>
        </p:nvSpPr>
        <p:spPr>
          <a:xfrm>
            <a:off x="6140246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ight Arrow 42"/>
          <p:cNvSpPr/>
          <p:nvPr/>
        </p:nvSpPr>
        <p:spPr>
          <a:xfrm rot="16200000">
            <a:off x="4596481" y="1925634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TextBox 45"/>
          <p:cNvSpPr txBox="1"/>
          <p:nvPr/>
        </p:nvSpPr>
        <p:spPr>
          <a:xfrm>
            <a:off x="4530177" y="1366988"/>
            <a:ext cx="85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f.p4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006076" y="1355946"/>
            <a:ext cx="110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f-fe.p4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>
            <a:off x="7925710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ight Arrow 49"/>
          <p:cNvSpPr/>
          <p:nvPr/>
        </p:nvSpPr>
        <p:spPr>
          <a:xfrm rot="16200000">
            <a:off x="8181724" y="1925635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tangle 50"/>
          <p:cNvSpPr/>
          <p:nvPr/>
        </p:nvSpPr>
        <p:spPr>
          <a:xfrm>
            <a:off x="5806911" y="4033596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5638118" y="4102213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4915043" y="4099463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55" name="Right Arrow 54"/>
          <p:cNvSpPr/>
          <p:nvPr/>
        </p:nvSpPr>
        <p:spPr>
          <a:xfrm rot="16200000">
            <a:off x="6041477" y="3764334"/>
            <a:ext cx="16075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Rectangle 55"/>
          <p:cNvSpPr/>
          <p:nvPr/>
        </p:nvSpPr>
        <p:spPr>
          <a:xfrm>
            <a:off x="5104837" y="3517426"/>
            <a:ext cx="2305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f.p4-stderr ==</a:t>
            </a:r>
            <a:r>
              <a:rPr lang="en-US" sz="2000" dirty="0" err="1"/>
              <a:t>stderr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879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is a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libFrontEnd.a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53061" y="5744761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back-end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15808" y="3019851"/>
            <a:ext cx="1021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Passes in</a:t>
            </a:r>
            <a:br>
              <a:rPr lang="en-US" dirty="0" smtClean="0"/>
            </a:br>
            <a:r>
              <a:rPr lang="en-US" dirty="0" err="1" smtClean="0"/>
              <a:t>midend</a:t>
            </a:r>
            <a:r>
              <a:rPr lang="en-US" dirty="0" smtClean="0"/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38811" y="1900149"/>
            <a:ext cx="1065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Fixed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5587448" y="1900149"/>
            <a:ext cx="3869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Customized per target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95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BMv2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p4c-bm2-ss</a:t>
            </a:r>
          </a:p>
          <a:p>
            <a:r>
              <a:rPr lang="en-US" dirty="0" smtClean="0"/>
              <a:t>Target is the software switch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implemented using BMv2 (Behavioral Model version 2)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github.com/p4lang/behavioral-model</a:t>
            </a:r>
            <a:endParaRPr lang="en-US" dirty="0" smtClean="0"/>
          </a:p>
          <a:p>
            <a:r>
              <a:rPr lang="en-US" dirty="0" smtClean="0"/>
              <a:t>Handles most </a:t>
            </a:r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Converts program to a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Uses the v1model.p4 architecture</a:t>
            </a:r>
          </a:p>
          <a:p>
            <a:r>
              <a:rPr lang="en-US" dirty="0" smtClean="0"/>
              <a:t>Can handle simple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>programs written for the v1model.p4 architecture</a:t>
            </a:r>
          </a:p>
          <a:p>
            <a:r>
              <a:rPr lang="en-US" dirty="0" smtClean="0"/>
              <a:t>Emits </a:t>
            </a:r>
            <a:r>
              <a:rPr lang="en-US" dirty="0" err="1" smtClean="0"/>
              <a:t>json</a:t>
            </a:r>
            <a:r>
              <a:rPr lang="en-US" dirty="0" smtClean="0"/>
              <a:t> that can be consumed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410"/>
            <a:ext cx="10515600" cy="998454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1model.p4: A 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switch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6943" y="2191656"/>
            <a:ext cx="1712686" cy="17707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Parse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5057" y="219165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verify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9629" y="2191656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ingress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314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egress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7885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5999" y="460828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deparse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289629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37743" y="2773928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87771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492342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H="1">
            <a:off x="5653314" y="3077028"/>
            <a:ext cx="889001" cy="2416627"/>
          </a:xfrm>
          <a:prstGeom prst="bentConnector5">
            <a:avLst>
              <a:gd name="adj1" fmla="val -46530"/>
              <a:gd name="adj2" fmla="val 50000"/>
              <a:gd name="adj3" fmla="val 1526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43330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1640456" y="5118097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8527" y="1487160"/>
            <a:ext cx="1103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P4</a:t>
            </a:r>
            <a:r>
              <a:rPr lang="en-US" sz="2400" baseline="-25000" dirty="0" smtClean="0"/>
              <a:t>16 </a:t>
            </a:r>
            <a:r>
              <a:rPr lang="en-US" sz="2400" dirty="0" smtClean="0"/>
              <a:t>switch architecture that models the fixed switch architecture from the P4</a:t>
            </a:r>
            <a:r>
              <a:rPr lang="en-US" sz="2400" baseline="-25000" dirty="0" smtClean="0"/>
              <a:t>14</a:t>
            </a:r>
            <a:r>
              <a:rPr lang="en-US" sz="2400" dirty="0" smtClean="0"/>
              <a:t> spec.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62542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to P4</a:t>
            </a:r>
            <a:r>
              <a:rPr lang="en-US" baseline="-25000" dirty="0" smtClean="0"/>
              <a:t>16</a:t>
            </a:r>
            <a:r>
              <a:rPr lang="en-US" dirty="0" smtClean="0"/>
              <a:t> conversion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429" y="3527765"/>
            <a:ext cx="3080657" cy="2231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P4</a:t>
            </a:r>
            <a:r>
              <a:rPr lang="en-US" sz="2800" baseline="-25000" dirty="0" smtClean="0">
                <a:solidFill>
                  <a:schemeClr val="tx1"/>
                </a:solidFill>
              </a:rPr>
              <a:t>14</a:t>
            </a:r>
            <a:r>
              <a:rPr lang="en-US" sz="2800" dirty="0" smtClean="0">
                <a:solidFill>
                  <a:schemeClr val="tx1"/>
                </a:solidFill>
              </a:rPr>
              <a:t> to P4</a:t>
            </a:r>
            <a:r>
              <a:rPr lang="en-US" sz="2800" baseline="-25000" dirty="0" smtClean="0">
                <a:solidFill>
                  <a:schemeClr val="tx1"/>
                </a:solidFill>
              </a:rPr>
              <a:t>16</a:t>
            </a:r>
            <a:r>
              <a:rPr lang="en-US" sz="2800" dirty="0" smtClean="0">
                <a:solidFill>
                  <a:schemeClr val="tx1"/>
                </a:solidFill>
              </a:rPr>
              <a:t> converter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15143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  <a:r>
              <a:rPr lang="en-US" baseline="-25000" dirty="0" smtClean="0">
                <a:solidFill>
                  <a:schemeClr val="tx1"/>
                </a:solidFill>
              </a:rPr>
              <a:t>14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00457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  <a:r>
              <a:rPr lang="en-US" i="0" baseline="-25000" dirty="0" smtClean="0">
                <a:solidFill>
                  <a:schemeClr val="tx1"/>
                </a:solidFill>
              </a:rPr>
              <a:t>16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00401" y="4442164"/>
            <a:ext cx="664028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00456" y="1136309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core.p4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00456" y="2547030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v1model.p4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945085" y="4442164"/>
            <a:ext cx="2155371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9692822" y="3456101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9692822" y="2045380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94471" y="351987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#include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194471" y="207830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#include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4429" y="3104147"/>
            <a:ext cx="306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of the standard front-end.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562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BMv2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Packets in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Packets out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 smtClean="0"/>
              <a:t>Testing the BMv2 back-end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</a:t>
            </a:r>
            <a:r>
              <a:rPr lang="en-US" smtClean="0"/>
              <a:t>.stf</a:t>
            </a:r>
            <a:endParaRPr lang="en-US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run-bmv2-test.py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pipe</a:t>
            </a:r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expected</a:t>
            </a:r>
            <a:br>
              <a:rPr lang="en-US" smtClean="0"/>
            </a:br>
            <a:r>
              <a:rPr lang="en-US" smtClean="0"/>
              <a:t>packets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pipe</a:t>
            </a:r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open-loop testing only (no control messages received </a:t>
            </a:r>
            <a:r>
              <a:rPr lang="en-US" smtClean="0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simple test</a:t>
            </a:r>
            <a:br>
              <a:rPr lang="en-US" i="1" smtClean="0"/>
            </a:br>
            <a:r>
              <a:rPr lang="en-US" i="1" smtClean="0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test framework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port:2)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add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ex1 100 extra$0.h:0x25** act1(val:0x25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test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compare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00000101 ******** **** 7f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0 00000101 00000202 0303 55 66 7777 88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 00000202 ******** **** 07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2 00000202 00000303 0404 55 66 7777 88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 comment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Sent packets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Packet contents in hex (prefix of contents for received packets)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38200" y="1477045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453003" y="1811948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key field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Key value</a:t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hex, bin or </a:t>
            </a:r>
            <a:r>
              <a:rPr lang="en-US" dirty="0" err="1" smtClean="0"/>
              <a:t>oct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Action name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Action data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= don’t 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switch.p4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largest public P4 program: see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github.com/p4lang/switch</a:t>
            </a:r>
            <a:endParaRPr lang="en-US" dirty="0" smtClean="0"/>
          </a:p>
          <a:p>
            <a:r>
              <a:rPr lang="en-US" dirty="0" smtClean="0"/>
              <a:t>Lots of available tests (PTF tests)</a:t>
            </a:r>
            <a:endParaRPr lang="en-US" dirty="0"/>
          </a:p>
          <a:p>
            <a:r>
              <a:rPr lang="en-US" dirty="0" smtClean="0"/>
              <a:t>You use the new P4 compiler to generate a JSON file</a:t>
            </a:r>
          </a:p>
          <a:p>
            <a:r>
              <a:rPr lang="en-US" dirty="0" smtClean="0"/>
              <a:t>You use the old P4 compiler to generate the control-plane APIs from the JSON</a:t>
            </a:r>
          </a:p>
          <a:p>
            <a:r>
              <a:rPr lang="en-US" dirty="0" smtClean="0"/>
              <a:t>Modify the switch/p4-build/bmv2/</a:t>
            </a:r>
            <a:r>
              <a:rPr lang="en-US" dirty="0" err="1" smtClean="0"/>
              <a:t>Makefile.am</a:t>
            </a:r>
            <a:r>
              <a:rPr lang="en-US" dirty="0" smtClean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p4-14 $(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)/$(P4_NAME)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--p4-prefix $(P4_PREFIX)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$(P4C_BM_FLAGS)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dirty="0" smtClean="0"/>
              <a:t>Make P4CNEW point to p4c-bm2-ss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eBPF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 smtClean="0"/>
              <a:t>Compiles programs written for ebpf_model.p4</a:t>
            </a:r>
          </a:p>
          <a:p>
            <a:r>
              <a:rPr lang="en-US" dirty="0" smtClean="0"/>
              <a:t>Converts IR to a restricted subset of C, which can be further compiled using LLVM to </a:t>
            </a:r>
            <a:r>
              <a:rPr lang="en-US" dirty="0" err="1" smtClean="0"/>
              <a:t>eBPF</a:t>
            </a:r>
            <a:endParaRPr lang="en-US" dirty="0" smtClean="0"/>
          </a:p>
          <a:p>
            <a:r>
              <a:rPr lang="en-US" dirty="0" smtClean="0"/>
              <a:t>Can be used to program the Linux kernel</a:t>
            </a:r>
          </a:p>
          <a:p>
            <a:r>
              <a:rPr lang="en-US" dirty="0" smtClean="0"/>
              <a:t>Currently restricted to writing packet filters</a:t>
            </a:r>
          </a:p>
          <a:p>
            <a:r>
              <a:rPr lang="en-US" dirty="0" smtClean="0"/>
              <a:t>[TODO] add instructions showing how to use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 definition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78352" y="1841197"/>
            <a:ext cx="1490565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Control-plane API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</a:p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Lowering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Front-end and mid-end validate program and simplify IR</a:t>
            </a:r>
          </a:p>
          <a:p>
            <a:r>
              <a:rPr lang="en-US" dirty="0" smtClean="0"/>
              <a:t>Complicated constructs never appear in the back-end IR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ight Arrow 2"/>
          <p:cNvSpPr/>
          <p:nvPr/>
        </p:nvSpPr>
        <p:spPr>
          <a:xfrm>
            <a:off x="2705553" y="5293895"/>
            <a:ext cx="4147508" cy="521368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93557" y="5355449"/>
            <a:ext cx="385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Simplify IR eliminating some constructs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 smtClean="0"/>
              <a:t>Front-end: </a:t>
            </a:r>
          </a:p>
          <a:p>
            <a:pPr lvl="1"/>
            <a:r>
              <a:rPr lang="en-US" dirty="0" smtClean="0"/>
              <a:t>Completely architecture-independent</a:t>
            </a:r>
          </a:p>
          <a:p>
            <a:pPr lvl="1"/>
            <a:r>
              <a:rPr lang="en-US" dirty="0" smtClean="0"/>
              <a:t>Program validation, type checking</a:t>
            </a:r>
          </a:p>
          <a:p>
            <a:pPr lvl="1"/>
            <a:r>
              <a:rPr lang="en-US" dirty="0" smtClean="0"/>
              <a:t>Architecture-independent </a:t>
            </a:r>
            <a:r>
              <a:rPr lang="en-US" dirty="0" smtClean="0"/>
              <a:t>lowering and optimizations</a:t>
            </a:r>
            <a:endParaRPr lang="en-US" dirty="0" smtClean="0"/>
          </a:p>
          <a:p>
            <a:r>
              <a:rPr lang="en-US" dirty="0" smtClean="0"/>
              <a:t>Mid-end: </a:t>
            </a:r>
          </a:p>
          <a:p>
            <a:pPr lvl="1"/>
            <a:r>
              <a:rPr lang="en-US" dirty="0" smtClean="0"/>
              <a:t>architecture independent optimizations driven by architecture-dependent policies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base IR as front-end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Completely target-dependent</a:t>
            </a:r>
          </a:p>
          <a:p>
            <a:pPr lvl="1"/>
            <a:r>
              <a:rPr lang="en-US" dirty="0" smtClean="0"/>
              <a:t>Resource allocation, code generation</a:t>
            </a:r>
          </a:p>
          <a:p>
            <a:pPr lvl="1"/>
            <a:r>
              <a:rPr lang="en-US" dirty="0" smtClean="0"/>
              <a:t>Can use a custom IR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70"/>
            <a:ext cx="10515600" cy="661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48641"/>
            <a:ext cx="8229600" cy="588546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Program parsing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semantics explicit</a:t>
            </a:r>
          </a:p>
          <a:p>
            <a:pPr lvl="1"/>
            <a:r>
              <a:rPr lang="en-US" dirty="0" smtClean="0"/>
              <a:t>Type variable binding</a:t>
            </a:r>
          </a:p>
          <a:p>
            <a:pPr lvl="1"/>
            <a:r>
              <a:rPr lang="en-US" dirty="0" smtClean="0"/>
              <a:t>Side effect ordering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/>
              <a:t>Constant folding</a:t>
            </a:r>
          </a:p>
          <a:p>
            <a:pPr lvl="1"/>
            <a:r>
              <a:rPr lang="en-US" dirty="0" smtClean="0"/>
              <a:t>Strength reduction</a:t>
            </a:r>
          </a:p>
          <a:p>
            <a:pPr lvl="1"/>
            <a:r>
              <a:rPr lang="en-US" dirty="0" smtClean="0"/>
              <a:t>Dead code removal</a:t>
            </a:r>
          </a:p>
          <a:p>
            <a:pPr lvl="1"/>
            <a:r>
              <a:rPr lang="en-US" dirty="0" smtClean="0"/>
              <a:t>Control-flow </a:t>
            </a:r>
            <a:r>
              <a:rPr lang="en-US" dirty="0" smtClean="0"/>
              <a:t>simplifications</a:t>
            </a:r>
          </a:p>
          <a:p>
            <a:pPr lvl="1"/>
            <a:r>
              <a:rPr lang="en-US" dirty="0" smtClean="0"/>
              <a:t>More declarations out of inner scopes</a:t>
            </a:r>
          </a:p>
          <a:p>
            <a:pPr lvl="1"/>
            <a:r>
              <a:rPr lang="en-US" dirty="0" smtClean="0"/>
              <a:t>Def-use simplifications</a:t>
            </a:r>
            <a:endParaRPr lang="en-US" dirty="0" smtClean="0"/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Deparser inference (for </a:t>
            </a:r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programs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147"/>
          </a:xfrm>
        </p:spPr>
        <p:txBody>
          <a:bodyPr/>
          <a:lstStyle/>
          <a:p>
            <a:r>
              <a:rPr lang="en-US" dirty="0" smtClean="0"/>
              <a:t>Mid-end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742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Mid-end is </a:t>
            </a:r>
            <a:r>
              <a:rPr lang="en-US" dirty="0" smtClean="0"/>
              <a:t>different for each target</a:t>
            </a:r>
          </a:p>
          <a:p>
            <a:r>
              <a:rPr lang="en-US" dirty="0" smtClean="0"/>
              <a:t>Assembled from a library of existing passes</a:t>
            </a:r>
            <a:endParaRPr lang="en-US" dirty="0" smtClean="0"/>
          </a:p>
          <a:p>
            <a:pPr lvl="1"/>
            <a:r>
              <a:rPr lang="en-US" dirty="0" smtClean="0"/>
              <a:t>Give </a:t>
            </a:r>
            <a:r>
              <a:rPr lang="en-US" dirty="0" smtClean="0"/>
              <a:t>unique names to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Remove returns and exits</a:t>
            </a:r>
            <a:endParaRPr lang="en-US" dirty="0" smtClean="0"/>
          </a:p>
          <a:p>
            <a:pPr lvl="1"/>
            <a:r>
              <a:rPr lang="en-US" dirty="0" smtClean="0"/>
              <a:t>Move locals to top-level scope</a:t>
            </a:r>
          </a:p>
          <a:p>
            <a:pPr lvl="1"/>
            <a:r>
              <a:rPr lang="en-US" dirty="0" smtClean="0"/>
              <a:t>Remove returns and exits</a:t>
            </a:r>
          </a:p>
          <a:p>
            <a:pPr lvl="1"/>
            <a:r>
              <a:rPr lang="en-US" dirty="0" smtClean="0"/>
              <a:t>Inlining (control, </a:t>
            </a:r>
            <a:r>
              <a:rPr lang="en-US" dirty="0" smtClean="0"/>
              <a:t>action, parser)</a:t>
            </a:r>
            <a:endParaRPr lang="en-US" dirty="0" smtClean="0"/>
          </a:p>
          <a:p>
            <a:pPr lvl="1"/>
            <a:r>
              <a:rPr lang="en-US" dirty="0" smtClean="0"/>
              <a:t>Copy propagation</a:t>
            </a:r>
          </a:p>
          <a:p>
            <a:pPr lvl="1"/>
            <a:r>
              <a:rPr lang="en-US" dirty="0" smtClean="0"/>
              <a:t>Clone actions </a:t>
            </a:r>
            <a:r>
              <a:rPr lang="en-US" dirty="0" smtClean="0"/>
              <a:t>for each table consumer</a:t>
            </a:r>
            <a:endParaRPr lang="en-US" dirty="0" smtClean="0"/>
          </a:p>
          <a:p>
            <a:pPr lvl="1"/>
            <a:r>
              <a:rPr lang="en-US" dirty="0" smtClean="0"/>
              <a:t>Create actions / tables from statements and actions</a:t>
            </a:r>
          </a:p>
          <a:p>
            <a:pPr lvl="1"/>
            <a:r>
              <a:rPr lang="en-US" dirty="0" smtClean="0"/>
              <a:t>Remove </a:t>
            </a:r>
            <a:r>
              <a:rPr lang="en-US" dirty="0" smtClean="0"/>
              <a:t>table and action parameters</a:t>
            </a:r>
          </a:p>
          <a:p>
            <a:pPr lvl="1"/>
            <a:r>
              <a:rPr lang="en-US" dirty="0" smtClean="0"/>
              <a:t>Parser simplification and loop unrolling</a:t>
            </a:r>
          </a:p>
          <a:p>
            <a:pPr lvl="1"/>
            <a:r>
              <a:rPr lang="en-US" dirty="0" smtClean="0"/>
              <a:t>Eliminate tuple and </a:t>
            </a:r>
            <a:r>
              <a:rPr lang="en-US" dirty="0" err="1" smtClean="0"/>
              <a:t>enum</a:t>
            </a:r>
            <a:r>
              <a:rPr lang="en-US" dirty="0" smtClean="0"/>
              <a:t> types</a:t>
            </a:r>
          </a:p>
          <a:p>
            <a:pPr lvl="1"/>
            <a:r>
              <a:rPr lang="en-US" dirty="0" smtClean="0"/>
              <a:t>Eliminate nested structures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Can backtrack, even back into </a:t>
            </a:r>
            <a:r>
              <a:rPr lang="en-US" dirty="0"/>
              <a:t>m</a:t>
            </a:r>
            <a:r>
              <a:rPr lang="en-US" dirty="0" smtClean="0"/>
              <a:t>id-end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(allows early passes to remake bad decisions)</a:t>
            </a:r>
          </a:p>
          <a:p>
            <a:r>
              <a:rPr lang="en-US" dirty="0" smtClean="0"/>
              <a:t>Lower code further to remove idioms not supported by target</a:t>
            </a:r>
          </a:p>
          <a:p>
            <a:r>
              <a:rPr lang="en-US" dirty="0" smtClean="0"/>
              <a:t>Resource allocation</a:t>
            </a:r>
          </a:p>
          <a:p>
            <a:pPr lvl="1"/>
            <a:r>
              <a:rPr lang="en-US" dirty="0" smtClean="0"/>
              <a:t>Table allocation and placement</a:t>
            </a:r>
          </a:p>
          <a:p>
            <a:pPr lvl="1"/>
            <a:r>
              <a:rPr lang="en-US" dirty="0" smtClean="0"/>
              <a:t>Register allocation</a:t>
            </a:r>
          </a:p>
          <a:p>
            <a:pPr lvl="1"/>
            <a:r>
              <a:rPr lang="en-US" dirty="0" smtClean="0"/>
              <a:t>Parser timing and control</a:t>
            </a:r>
          </a:p>
          <a:p>
            <a:pPr lvl="1"/>
            <a:r>
              <a:rPr lang="en-US" dirty="0" smtClean="0"/>
              <a:t>Allocate “extern” resources</a:t>
            </a:r>
          </a:p>
          <a:p>
            <a:r>
              <a:rPr lang="en-US" dirty="0" smtClean="0"/>
              <a:t>Target specific optimizations</a:t>
            </a:r>
          </a:p>
          <a:p>
            <a:r>
              <a:rPr lang="en-US" dirty="0" smtClean="0"/>
              <a:t>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 smtClean="0"/>
              <a:t>Common infrastructure for all compiler passes</a:t>
            </a:r>
          </a:p>
          <a:p>
            <a:pPr lvl="1"/>
            <a:r>
              <a:rPr lang="en-US" dirty="0" smtClean="0"/>
              <a:t>Same IR and visitor base classes</a:t>
            </a:r>
          </a:p>
          <a:p>
            <a:pPr lvl="1"/>
            <a:r>
              <a:rPr lang="en-US" dirty="0" smtClean="0"/>
              <a:t>Common utilities (error reporting, collections, strings, etc.)</a:t>
            </a:r>
          </a:p>
          <a:p>
            <a:r>
              <a:rPr lang="en-US" dirty="0" smtClean="0"/>
              <a:t>C++11, using garbage-collection (-</a:t>
            </a:r>
            <a:r>
              <a:rPr lang="en-US" dirty="0" err="1" smtClean="0"/>
              <a:t>lgc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separation between </a:t>
            </a:r>
            <a:r>
              <a:rPr lang="en-US" dirty="0" smtClean="0"/>
              <a:t>front-end, mid-end </a:t>
            </a:r>
            <a:r>
              <a:rPr lang="en-US" dirty="0" smtClean="0"/>
              <a:t>and back-end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mid+back-ends</a:t>
            </a:r>
            <a:r>
              <a:rPr lang="en-US" dirty="0" smtClean="0"/>
              <a:t> </a:t>
            </a:r>
            <a:r>
              <a:rPr lang="en-US" dirty="0" smtClean="0"/>
              <a:t>can be added easily</a:t>
            </a:r>
          </a:p>
          <a:p>
            <a:r>
              <a:rPr lang="en-US" dirty="0" smtClean="0"/>
              <a:t>IR can be extended (front-end and back-end have different IRs)</a:t>
            </a:r>
          </a:p>
          <a:p>
            <a:r>
              <a:rPr lang="en-US" dirty="0" smtClean="0"/>
              <a:t>IR can be serialized to/from </a:t>
            </a:r>
            <a:r>
              <a:rPr lang="en-US" dirty="0" smtClean="0"/>
              <a:t>JSON</a:t>
            </a:r>
            <a:endParaRPr lang="en-US" dirty="0" smtClean="0"/>
          </a:p>
          <a:p>
            <a:r>
              <a:rPr lang="en-US" dirty="0" smtClean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 smtClean="0"/>
              <a:t>Additional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 smtClean="0"/>
              <a:t>All documentation is in the source tree</a:t>
            </a:r>
          </a:p>
          <a:p>
            <a:r>
              <a:rPr lang="en-US" dirty="0" smtClean="0"/>
              <a:t>Root of the documentation is in the docs/ folder of the source tree</a:t>
            </a:r>
          </a:p>
          <a:p>
            <a:r>
              <a:rPr lang="en-US" dirty="0"/>
              <a:t>P</a:t>
            </a:r>
            <a:r>
              <a:rPr lang="en-US" dirty="0" smtClean="0"/>
              <a:t>rovides links to other documentation files</a:t>
            </a:r>
          </a:p>
          <a:p>
            <a:r>
              <a:rPr lang="en-US" dirty="0" smtClean="0"/>
              <a:t>Each back-end can have additional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compiler for P4</a:t>
            </a:r>
          </a:p>
          <a:p>
            <a:r>
              <a:rPr lang="en-US" dirty="0" smtClean="0"/>
              <a:t>P4 = a language for programmable networks; see </a:t>
            </a:r>
            <a:r>
              <a:rPr lang="en-US" dirty="0" smtClean="0">
                <a:hlinkClick r:id="rId2"/>
              </a:rPr>
              <a:t>http://p4.org</a:t>
            </a:r>
            <a:endParaRPr lang="en-US" dirty="0" smtClean="0"/>
          </a:p>
          <a:p>
            <a:r>
              <a:rPr lang="en-US" dirty="0" smtClean="0"/>
              <a:t>Compiler both P4</a:t>
            </a:r>
            <a:r>
              <a:rPr lang="en-US" baseline="-25000" dirty="0" smtClean="0"/>
              <a:t>14</a:t>
            </a:r>
            <a:r>
              <a:rPr lang="en-US" dirty="0" smtClean="0"/>
              <a:t> (i.e., P4 v1.0 and P4 v1.1) and P4</a:t>
            </a:r>
            <a:r>
              <a:rPr lang="en-US" baseline="-25000" dirty="0" smtClean="0"/>
              <a:t>16</a:t>
            </a:r>
            <a:r>
              <a:rPr lang="en-US" dirty="0" smtClean="0"/>
              <a:t> programs</a:t>
            </a:r>
          </a:p>
          <a:p>
            <a:r>
              <a:rPr lang="en-US" dirty="0" smtClean="0"/>
              <a:t>Apache 2 license open-source reference implementation </a:t>
            </a:r>
            <a:br>
              <a:rPr lang="en-US" dirty="0" smtClean="0"/>
            </a:br>
            <a:r>
              <a:rPr lang="en-US" dirty="0" smtClean="0"/>
              <a:t>of the P4</a:t>
            </a:r>
            <a:r>
              <a:rPr lang="en-US" baseline="-25000" dirty="0" smtClean="0"/>
              <a:t>16</a:t>
            </a:r>
            <a:r>
              <a:rPr lang="en-US" dirty="0" smtClean="0"/>
              <a:t> specification</a:t>
            </a:r>
          </a:p>
          <a:p>
            <a:r>
              <a:rPr lang="en-US" dirty="0" smtClean="0">
                <a:hlinkClick r:id="rId3" action="ppaction://hlinkfile"/>
              </a:rPr>
              <a:t>http//github.com/p4lang/p4c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the specification see: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github.com/p4lang/p4-spec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github.com/p4lang/p4-spec/wiki/P4-16-draft-spec.pdf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5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106097"/>
            <a:ext cx="10515600" cy="866990"/>
          </a:xfrm>
        </p:spPr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76" y="1247614"/>
            <a:ext cx="8231769" cy="492934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 smtClean="0"/>
              <a:t>Required software is described in docs/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build: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check –j4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 smtClean="0"/>
              <a:t>Build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IR definition files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ir.</a:t>
            </a:r>
            <a:r>
              <a:rPr lang="en-US" dirty="0" smtClean="0"/>
              <a:t>*</a:t>
            </a:r>
          </a:p>
          <a:p>
            <a:pPr algn="ctr"/>
            <a:r>
              <a:rPr lang="en-US" dirty="0" smtClean="0"/>
              <a:t>visitor.*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and visitor </a:t>
            </a:r>
            <a:br>
              <a:rPr lang="en-US" dirty="0" smtClean="0"/>
            </a:br>
            <a:r>
              <a:rPr lang="en-US" dirty="0" smtClean="0"/>
              <a:t>C++ code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backend.</a:t>
            </a:r>
            <a:br>
              <a:rPr lang="en-US" dirty="0" smtClean="0"/>
            </a:br>
            <a:r>
              <a:rPr lang="en-US" dirty="0" err="1" smtClean="0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6286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8462074" y="2634988"/>
            <a:ext cx="778495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compiler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libp4c</a:t>
            </a:r>
            <a:br>
              <a:rPr lang="en-US" dirty="0" smtClean="0"/>
            </a:br>
            <a:r>
              <a:rPr lang="en-US" dirty="0" err="1" smtClean="0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P4-14-lex.l, </a:t>
            </a:r>
            <a:br>
              <a:rPr lang="en-US" dirty="0" smtClean="0"/>
            </a:br>
            <a:r>
              <a:rPr lang="en-US" dirty="0" smtClean="0"/>
              <a:t>p4-14-parse.ypp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flex</a:t>
            </a:r>
            <a:br>
              <a:rPr lang="en-US" smtClean="0"/>
            </a:br>
            <a:r>
              <a:rPr lang="en-US" smtClean="0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p4-lex.l, </a:t>
            </a:r>
            <a:br>
              <a:rPr lang="en-US" smtClean="0"/>
            </a:br>
            <a:r>
              <a:rPr lang="en-US" smtClean="0"/>
              <a:t>p4-parse.ypp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237502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midend</a:t>
            </a:r>
            <a:endParaRPr lang="en-US" dirty="0" smtClean="0"/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38" idx="2"/>
            <a:endCxn id="33" idx="0"/>
          </p:cNvCxnSpPr>
          <p:nvPr/>
        </p:nvCxnSpPr>
        <p:spPr>
          <a:xfrm flipH="1">
            <a:off x="9240569" y="2634988"/>
            <a:ext cx="582721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data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P4</a:t>
            </a:r>
            <a:r>
              <a:rPr lang="en-US" sz="2400" baseline="-25000" dirty="0" smtClean="0"/>
              <a:t>16</a:t>
            </a:r>
            <a:endParaRPr lang="en-US" sz="2400" baseline="-25000" dirty="0" smtClean="0"/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P4</a:t>
            </a:r>
            <a:r>
              <a:rPr lang="en-US" sz="2400" baseline="-25000" dirty="0" smtClean="0"/>
              <a:t>14</a:t>
            </a:r>
            <a:endParaRPr lang="en-US" sz="2400" baseline="-25000" dirty="0" smtClean="0"/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60238" y="3209313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r>
              <a:rPr lang="en-US" sz="2800" baseline="-25000" dirty="0" smtClean="0"/>
              <a:t>14</a:t>
            </a:r>
            <a:endParaRPr lang="en-US" sz="2800" baseline="-25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0" y="465031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r>
              <a:rPr lang="en-US" sz="2800" baseline="-25000" dirty="0" smtClean="0"/>
              <a:t>16</a:t>
            </a:r>
            <a:endParaRPr lang="en-US" sz="2800" baseline="-25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578968" y="311410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v1</a:t>
            </a:r>
            <a:br>
              <a:rPr lang="en-US" sz="2000" dirty="0" smtClean="0"/>
            </a:br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736775" y="3470923"/>
            <a:ext cx="524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797013" y="4911920"/>
            <a:ext cx="254535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333474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008894" y="3468050"/>
            <a:ext cx="333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73581" y="398644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86502"/>
            <a:ext cx="578809" cy="72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578809" cy="718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frontend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461828" y="4186502"/>
            <a:ext cx="322500" cy="4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35037" y="398821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8272"/>
            <a:ext cx="276417" cy="3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524686" y="3649597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ebpf</a:t>
            </a:r>
            <a:endParaRPr lang="en-US" sz="2400" dirty="0" smtClean="0"/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823284" y="4183208"/>
            <a:ext cx="383314" cy="5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524686" y="2452045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your</a:t>
            </a:r>
            <a:br>
              <a:rPr lang="en-US" sz="2400" dirty="0" smtClean="0"/>
            </a:br>
            <a:r>
              <a:rPr lang="en-US" sz="2400" dirty="0" smtClean="0"/>
              <a:t>own</a:t>
            </a:r>
            <a:br>
              <a:rPr lang="en-US" sz="2400" dirty="0" smtClean="0"/>
            </a:br>
            <a:r>
              <a:rPr lang="en-US" sz="2400" dirty="0" smtClean="0"/>
              <a:t>backend</a:t>
            </a:r>
            <a:endParaRPr lang="en-US" sz="2400" dirty="0"/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 flipV="1">
            <a:off x="7823284" y="2993868"/>
            <a:ext cx="383314" cy="1194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  <a:endCxn id="84" idx="1"/>
          </p:cNvCxnSpPr>
          <p:nvPr/>
        </p:nvCxnSpPr>
        <p:spPr>
          <a:xfrm flipV="1">
            <a:off x="11019717" y="4185429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1019717" y="2993867"/>
            <a:ext cx="25491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74635" y="2532202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target-</a:t>
            </a:r>
            <a:br>
              <a:rPr lang="en-US" dirty="0" smtClean="0"/>
            </a:br>
            <a:r>
              <a:rPr lang="en-US" dirty="0" smtClean="0"/>
              <a:t>specific</a:t>
            </a:r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1342217" y="4000763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524686" y="4882845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BMv2</a:t>
            </a:r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1019717" y="5418677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342217" y="523401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>
            <a:off x="7823284" y="4188272"/>
            <a:ext cx="371791" cy="1230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206598" y="3641384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8195075" y="4876853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8206598" y="2452044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94236" y="2993868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94236" y="4183208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82713" y="5418677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5098" y="0"/>
            <a:ext cx="9416902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P4c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build                     -- recommended place to build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binary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p4include                 -- standard P4 files needed by the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compiler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backends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p4test                -- "fake" back-end for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ebpf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-- extended Berkeley Packet Filters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bmv2                  -- behavioral model version 2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(simulator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extensions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XXXX                  --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symlinks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to custom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docs                      --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frontends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common                -- common front-end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utilities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p4-14                 -- P4_14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front-end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p4                    -- P4_16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front-end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-- core internal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representation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lib                       -- common utilities (libp4toolkit.a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midend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-- code that may be useful for writing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mid-ends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test                      --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unittests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-- unit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tools                     -- external programs used in the build/test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-generator          -- code for the IR C++ class hierarchy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generator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-- test inputs and reference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outputs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p4_16_samples         -- P4_16 input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p4_16_errors          -- P4_16 negative input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p4_16_samples_outputs -- Expected outputs from P4_16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p4_16_errors_outputs  -- Expected outputs from P4_16 negative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v1_1_samples          -- P4 v1.1 sample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p4_14_samples         -- P4_14 input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p4_14_samples_outputs -- Expected outputs from P4_14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p4_14_errors          -- P4_14 negative input test programs</a:t>
            </a:r>
          </a:p>
        </p:txBody>
      </p:sp>
    </p:spTree>
    <p:extLst>
      <p:ext uri="{BB962C8B-B14F-4D97-AF65-F5344CB8AC3E}">
        <p14:creationId xmlns:p14="http://schemas.microsoft.com/office/powerpoint/2010/main" val="1011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4" y="1204856"/>
            <a:ext cx="12027049" cy="5497158"/>
          </a:xfrm>
        </p:spPr>
        <p:txBody>
          <a:bodyPr>
            <a:normAutofit fontScale="85000" lnSpcReduction="20000"/>
          </a:bodyPr>
          <a:lstStyle/>
          <a:p>
            <a:r>
              <a:rPr lang="en-US" sz="3800" dirty="0" smtClean="0"/>
              <a:t>Using GNU </a:t>
            </a:r>
            <a:r>
              <a:rPr lang="en-US" sz="3800" dirty="0" err="1" smtClean="0"/>
              <a:t>autotools</a:t>
            </a:r>
            <a:r>
              <a:rPr lang="en-US" sz="3800" dirty="0" smtClean="0"/>
              <a:t>/</a:t>
            </a:r>
            <a:r>
              <a:rPr lang="en-US" sz="3800" dirty="0" err="1" smtClean="0"/>
              <a:t>automake</a:t>
            </a:r>
            <a:endParaRPr lang="en-US" sz="3800" dirty="0" smtClean="0"/>
          </a:p>
          <a:p>
            <a:r>
              <a:rPr lang="en-US" sz="3800" dirty="0" smtClean="0"/>
              <a:t>We are not using recursive </a:t>
            </a:r>
            <a:r>
              <a:rPr lang="en-US" sz="3800" dirty="0" err="1"/>
              <a:t>M</a:t>
            </a:r>
            <a:r>
              <a:rPr lang="en-US" sz="3800" dirty="0" err="1" smtClean="0"/>
              <a:t>akefiles</a:t>
            </a:r>
            <a:endParaRPr lang="en-US" sz="3800" dirty="0" smtClean="0"/>
          </a:p>
          <a:p>
            <a:pPr lvl="1"/>
            <a:r>
              <a:rPr lang="en-US" sz="2900" dirty="0" smtClean="0"/>
              <a:t>It’s just a big </a:t>
            </a:r>
            <a:r>
              <a:rPr lang="en-US" sz="2900" dirty="0" err="1"/>
              <a:t>M</a:t>
            </a:r>
            <a:r>
              <a:rPr lang="en-US" sz="2900" dirty="0" err="1" smtClean="0"/>
              <a:t>akefile</a:t>
            </a:r>
            <a:r>
              <a:rPr lang="en-US" sz="2900" dirty="0" smtClean="0"/>
              <a:t> broken into pieces</a:t>
            </a:r>
          </a:p>
          <a:p>
            <a:pPr lvl="1"/>
            <a:r>
              <a:rPr lang="en-US" sz="2900" dirty="0" smtClean="0"/>
              <a:t>That’s why all paths are relative to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</a:t>
            </a:r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</a:t>
            </a:r>
            <a:r>
              <a:rPr lang="en-US" sz="3800" dirty="0" smtClean="0"/>
              <a:t>edited by humans are </a:t>
            </a:r>
            <a:r>
              <a:rPr lang="en-US" sz="3800" dirty="0"/>
              <a:t>all called </a:t>
            </a:r>
            <a:r>
              <a:rPr lang="en-US" sz="3800" dirty="0" err="1" smtClean="0"/>
              <a:t>Makefile.am</a:t>
            </a:r>
            <a:endParaRPr lang="en-US" sz="3800" dirty="0" smtClean="0"/>
          </a:p>
          <a:p>
            <a:r>
              <a:rPr lang="en-US" sz="3800" dirty="0" smtClean="0"/>
              <a:t>Some parts of the </a:t>
            </a:r>
            <a:r>
              <a:rPr lang="en-US" sz="3800" dirty="0" err="1" smtClean="0"/>
              <a:t>makefile</a:t>
            </a:r>
            <a:r>
              <a:rPr lang="en-US" sz="3800" dirty="0" smtClean="0"/>
              <a:t> are generated automatically</a:t>
            </a:r>
          </a:p>
          <a:p>
            <a:pPr lvl="1"/>
            <a:r>
              <a:rPr lang="en-US" sz="2900" dirty="0" smtClean="0"/>
              <a:t>For testing purposes, the gen-</a:t>
            </a:r>
            <a:r>
              <a:rPr lang="en-US" sz="2900" dirty="0" err="1" smtClean="0"/>
              <a:t>tests.py</a:t>
            </a:r>
            <a:r>
              <a:rPr lang="en-US" sz="2900" dirty="0" smtClean="0"/>
              <a:t> script generates a </a:t>
            </a:r>
            <a:r>
              <a:rPr lang="en-US" sz="2900" dirty="0" err="1" smtClean="0"/>
              <a:t>makefile</a:t>
            </a:r>
            <a:r>
              <a:rPr lang="en-US" sz="2900" dirty="0" smtClean="0"/>
              <a:t> with 1 line / test</a:t>
            </a:r>
          </a:p>
          <a:p>
            <a:pPr lvl="1"/>
            <a:r>
              <a:rPr lang="en-US" sz="2900" dirty="0" smtClean="0"/>
              <a:t>The example below will generate one TESTS line for each file that matches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)/</a:t>
            </a:r>
            <a:r>
              <a:rPr lang="en-US" sz="2900" dirty="0" err="1" smtClean="0"/>
              <a:t>testdata</a:t>
            </a:r>
            <a:r>
              <a:rPr lang="en-US" sz="2900" dirty="0" smtClean="0"/>
              <a:t>/p4_16_samples/*.p4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)/p4tests.mk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smtClean="0">
                <a:latin typeface="Consolas" charset="0"/>
                <a:ea typeface="Consolas" charset="0"/>
                <a:cs typeface="Consolas" charset="0"/>
              </a:rPr>
              <a:t>)/p4tests.mk: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/p4_16_samples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/*.p4 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@$(GENTESTS)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p4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backends/v12test/run-p4-sample.py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$^ &gt;$@	</a:t>
            </a:r>
          </a:p>
          <a:p>
            <a:pPr lvl="1"/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4" y="631265"/>
            <a:ext cx="2054411" cy="2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98270" y="1349886"/>
            <a:ext cx="3416362" cy="383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1825625"/>
            <a:ext cx="10963656" cy="4351338"/>
          </a:xfrm>
        </p:spPr>
        <p:txBody>
          <a:bodyPr/>
          <a:lstStyle/>
          <a:p>
            <a:r>
              <a:rPr lang="en-US" dirty="0" smtClean="0"/>
              <a:t>Done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First step is to create the </a:t>
            </a:r>
            <a:r>
              <a:rPr lang="en-US" dirty="0" err="1" smtClean="0"/>
              <a:t>toplevel</a:t>
            </a:r>
            <a:r>
              <a:rPr lang="en-US" dirty="0" smtClean="0"/>
              <a:t> file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This file 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en-US" dirty="0" err="1" smtClean="0"/>
              <a:t>’d</a:t>
            </a:r>
            <a:r>
              <a:rPr lang="en-US" dirty="0" smtClean="0"/>
              <a:t> in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Created by a script called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find-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makefiles.sh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It contains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@include</a:t>
            </a:r>
            <a:r>
              <a:rPr lang="en-US" dirty="0" smtClean="0"/>
              <a:t>s to all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found in </a:t>
            </a:r>
            <a:br>
              <a:rPr lang="en-US" dirty="0" smtClean="0"/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endParaRPr lang="en-US" dirty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r>
              <a:rPr lang="en-US" dirty="0" smtClean="0"/>
              <a:t> includes all files named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1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58" y="100853"/>
            <a:ext cx="10515600" cy="922149"/>
          </a:xfrm>
        </p:spPr>
        <p:txBody>
          <a:bodyPr/>
          <a:lstStyle/>
          <a:p>
            <a:r>
              <a:rPr lang="en-US" dirty="0" err="1" smtClean="0"/>
              <a:t>Makefile.am</a:t>
            </a:r>
            <a:r>
              <a:rPr lang="en-US" dirty="0" smtClean="0"/>
              <a:t> top-level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130579"/>
            <a:ext cx="11724467" cy="56491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Variables that are appended to in sub-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Please use += to add values to these variables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The first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7 are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standard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automake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variables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CLEANFILES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Files to remove on clean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Binaries built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noinst_LIBRARIES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# Static libraries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             # Binaries built that are not installed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BUILT_SOURCES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Generated source files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     # Tests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execute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XFAIL_TESTS =                  # Tests that are supposed to fail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Files that should be passed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Files that generate the IR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Other files that contribute to the IR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lib/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tools/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frontends/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create a new back-end?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your code in a separate repository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symlink</a:t>
            </a:r>
            <a:r>
              <a:rPr lang="en-US" dirty="0" smtClean="0"/>
              <a:t> </a:t>
            </a:r>
            <a:r>
              <a:rPr lang="en-US" dirty="0"/>
              <a:t>to your code </a:t>
            </a:r>
            <a:r>
              <a:rPr lang="en-US" dirty="0" smtClean="0"/>
              <a:t>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 smtClean="0"/>
              <a:t> folder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ln –s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myBackEnd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extensions</a:t>
            </a:r>
          </a:p>
          <a:p>
            <a:r>
              <a:rPr lang="en-US" dirty="0" smtClean="0"/>
              <a:t>Files you have to provide: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– included in compiler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> – included in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Run ‘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distclean</a:t>
            </a:r>
            <a:r>
              <a:rPr lang="en-US" dirty="0" smtClean="0"/>
              <a:t>’ if you add/remove new back-ends</a:t>
            </a:r>
          </a:p>
          <a:p>
            <a:r>
              <a:rPr lang="en-US" dirty="0" smtClean="0"/>
              <a:t>You can extend the IR (add new *.</a:t>
            </a:r>
            <a:r>
              <a:rPr lang="en-US" dirty="0" err="1" smtClean="0"/>
              <a:t>def</a:t>
            </a:r>
            <a:r>
              <a:rPr lang="en-US" dirty="0" smtClean="0"/>
              <a:t> files)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files in docs/ folder for coding standards</a:t>
            </a:r>
          </a:p>
          <a:p>
            <a:r>
              <a:rPr lang="en-US" dirty="0" smtClean="0"/>
              <a:t>Modified Google C++ coding guidelines</a:t>
            </a:r>
          </a:p>
          <a:p>
            <a:r>
              <a:rPr lang="en-US" dirty="0" smtClean="0"/>
              <a:t>Google’s </a:t>
            </a:r>
            <a:r>
              <a:rPr lang="en-US" dirty="0" err="1" smtClean="0"/>
              <a:t>cpplint.py</a:t>
            </a:r>
            <a:r>
              <a:rPr lang="en-US" dirty="0" smtClean="0"/>
              <a:t> with our customized rules (in tools/)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will report all errors</a:t>
            </a:r>
          </a:p>
          <a:p>
            <a:r>
              <a:rPr lang="en-US" dirty="0" smtClean="0"/>
              <a:t>To inhibit an error you can use in your code // NOLINT</a:t>
            </a:r>
          </a:p>
          <a:p>
            <a:pPr lvl="1"/>
            <a:r>
              <a:rPr lang="en-US" dirty="0" smtClean="0"/>
              <a:t>But don’t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Compiler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current and future versions of P4</a:t>
            </a:r>
          </a:p>
          <a:p>
            <a:r>
              <a:rPr lang="en-US" dirty="0" smtClean="0"/>
              <a:t>Support multiple back-ends</a:t>
            </a:r>
          </a:p>
          <a:p>
            <a:pPr lvl="1"/>
            <a:r>
              <a:rPr lang="en-US" dirty="0" smtClean="0"/>
              <a:t>Generate code for </a:t>
            </a:r>
            <a:r>
              <a:rPr lang="en-US" dirty="0" smtClean="0"/>
              <a:t>ASICs, NICs, FPGAs, software switches and </a:t>
            </a:r>
            <a:r>
              <a:rPr lang="en-US" dirty="0" smtClean="0"/>
              <a:t>other targets</a:t>
            </a:r>
          </a:p>
          <a:p>
            <a:r>
              <a:rPr lang="en-US" dirty="0" smtClean="0"/>
              <a:t>Provide support for other tools (debuggers, IDEs, control-plane, etc.)</a:t>
            </a:r>
          </a:p>
          <a:p>
            <a:r>
              <a:rPr lang="en-US" dirty="0" smtClean="0"/>
              <a:t>Open-source front-end</a:t>
            </a:r>
          </a:p>
          <a:p>
            <a:r>
              <a:rPr lang="en-US" dirty="0" smtClean="0"/>
              <a:t>Extensible architecture (easy to add new passes and optimizations)</a:t>
            </a:r>
          </a:p>
          <a:p>
            <a:r>
              <a:rPr lang="en-US" dirty="0" smtClean="0"/>
              <a:t>Use modern compiler techniques </a:t>
            </a:r>
            <a:br>
              <a:rPr lang="en-US" dirty="0" smtClean="0"/>
            </a:br>
            <a:r>
              <a:rPr lang="en-US" dirty="0" smtClean="0"/>
              <a:t>(immutable IR, visitor patterns, strong type checking, etc.)</a:t>
            </a:r>
          </a:p>
          <a:p>
            <a:r>
              <a:rPr lang="en-US" dirty="0" smtClean="0"/>
              <a:t>Comprehensive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and Visitors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ir.h</a:t>
            </a:r>
            <a:r>
              <a:rPr lang="en-US" dirty="0" smtClean="0"/>
              <a:t> and </a:t>
            </a:r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Can share IR objects safely</a:t>
            </a:r>
          </a:p>
          <a:p>
            <a:pPr lvl="1"/>
            <a:r>
              <a:rPr lang="en-US" dirty="0" smtClean="0"/>
              <a:t>Even in a multi-threaded environment</a:t>
            </a:r>
          </a:p>
          <a:p>
            <a:pPr lvl="1"/>
            <a:r>
              <a:rPr lang="en-US" dirty="0" smtClean="0"/>
              <a:t>You cannot corrupt someone else’s state</a:t>
            </a:r>
          </a:p>
          <a:p>
            <a:r>
              <a:rPr lang="en-US" dirty="0" smtClean="0"/>
              <a:t>Strongly-typed (hard to build incorrect programs)</a:t>
            </a:r>
          </a:p>
          <a:p>
            <a:r>
              <a:rPr lang="en-US" dirty="0" smtClean="0"/>
              <a:t>DAG structure</a:t>
            </a:r>
          </a:p>
          <a:p>
            <a:pPr lvl="1"/>
            <a:r>
              <a:rPr lang="en-US" dirty="0" smtClean="0"/>
              <a:t>No parent pointers</a:t>
            </a:r>
          </a:p>
          <a:p>
            <a:pPr lvl="1"/>
            <a:r>
              <a:rPr lang="en-US" dirty="0" smtClean="0"/>
              <a:t>IR sub-</a:t>
            </a:r>
            <a:r>
              <a:rPr lang="en-US" dirty="0" err="1" smtClean="0"/>
              <a:t>dags</a:t>
            </a:r>
            <a:r>
              <a:rPr lang="en-US" dirty="0" smtClean="0"/>
              <a:t> can be reused</a:t>
            </a:r>
          </a:p>
          <a:p>
            <a:pPr lvl="2"/>
            <a:r>
              <a:rPr lang="en-US" dirty="0" smtClean="0"/>
              <a:t>in practice this happens rarely</a:t>
            </a:r>
          </a:p>
          <a:p>
            <a:r>
              <a:rPr lang="en-US" dirty="0" smtClean="0"/>
              <a:t>Manipulated almost exclusively by visitors</a:t>
            </a:r>
          </a:p>
          <a:p>
            <a:r>
              <a:rPr lang="en-US" dirty="0" smtClean="0"/>
              <a:t>IR class hierarchy is </a:t>
            </a:r>
            <a:r>
              <a:rPr lang="en-US" dirty="0" smtClean="0"/>
              <a:t>extensible</a:t>
            </a:r>
          </a:p>
          <a:p>
            <a:r>
              <a:rPr lang="en-US" dirty="0" smtClean="0"/>
              <a:t>IR in front-end and mid-end is convertible back to P4</a:t>
            </a:r>
            <a:r>
              <a:rPr lang="en-US" baseline="-25000" dirty="0" smtClean="0"/>
              <a:t>16</a:t>
            </a:r>
            <a:r>
              <a:rPr lang="en-US" dirty="0" smtClean="0"/>
              <a:t> source code</a:t>
            </a:r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sub-DAG</a:t>
            </a:r>
            <a:endParaRPr lang="en-US"/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972" y="168198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&lt;-&gt;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Front-end </a:t>
            </a:r>
            <a:r>
              <a:rPr lang="en-US" sz="3200" dirty="0" smtClean="0"/>
              <a:t>and mid-end maintain </a:t>
            </a:r>
            <a:r>
              <a:rPr lang="en-US" sz="3200" dirty="0" smtClean="0"/>
              <a:t>invariant that IR</a:t>
            </a:r>
            <a:br>
              <a:rPr lang="en-US" sz="3200" dirty="0" smtClean="0"/>
            </a:br>
            <a:r>
              <a:rPr lang="en-US" sz="3200" dirty="0" smtClean="0"/>
              <a:t> is always serializable to a P4 program</a:t>
            </a:r>
          </a:p>
          <a:p>
            <a:r>
              <a:rPr lang="en-US" sz="3200" dirty="0" smtClean="0"/>
              <a:t>Simplifies debugging and testing</a:t>
            </a:r>
          </a:p>
          <a:p>
            <a:pPr lvl="1"/>
            <a:r>
              <a:rPr lang="en-US" sz="2800" dirty="0" smtClean="0"/>
              <a:t>Easy to read the IR: just generate and read P4</a:t>
            </a:r>
          </a:p>
          <a:p>
            <a:pPr lvl="1"/>
            <a:r>
              <a:rPr lang="en-US" sz="2800" dirty="0" smtClean="0"/>
              <a:t>Easy to compare </a:t>
            </a:r>
            <a:r>
              <a:rPr lang="en-US" sz="2800" dirty="0" smtClean="0"/>
              <a:t>generated IR </a:t>
            </a:r>
            <a:r>
              <a:rPr lang="en-US" sz="2800" dirty="0" smtClean="0"/>
              <a:t>with reference </a:t>
            </a:r>
            <a:r>
              <a:rPr lang="en-US" sz="2800" dirty="0" smtClean="0"/>
              <a:t>(testing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Compiler can self-validate (re-compile generated code)</a:t>
            </a:r>
          </a:p>
          <a:p>
            <a:pPr lvl="1"/>
            <a:r>
              <a:rPr lang="en-US" sz="2800" dirty="0" smtClean="0"/>
              <a:t>Dumped P4 can contain IR representation as comments</a:t>
            </a:r>
            <a:br>
              <a:rPr lang="en-US" sz="2800" dirty="0" smtClean="0"/>
            </a:br>
            <a:r>
              <a:rPr lang="en-US" sz="2800" dirty="0" smtClean="0"/>
              <a:t>Use compiler flags --top4 Pass1,Pass2 -v</a:t>
            </a:r>
          </a:p>
          <a:p>
            <a:r>
              <a:rPr lang="en-US" sz="3200" dirty="0" smtClean="0"/>
              <a:t>IR always maintains source-level position</a:t>
            </a:r>
          </a:p>
          <a:p>
            <a:pPr lvl="1"/>
            <a:r>
              <a:rPr lang="en-US" sz="2800" dirty="0" smtClean="0"/>
              <a:t>can emit nice error message anywhere</a:t>
            </a:r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kinds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82929"/>
              </p:ext>
            </p:extLst>
          </p:nvPr>
        </p:nvGraphicFramePr>
        <p:xfrm>
          <a:off x="1206990" y="1690688"/>
          <a:ext cx="9778020" cy="45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modify any nodes, </a:t>
                      </a:r>
                      <a:b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just collects information.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that does not change the tree/dag structure, </a:t>
                      </a:r>
                      <a:b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but may “modify” nodes in place.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transformation 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visitor.</a:t>
                      </a:r>
                      <a:endParaRPr lang="en-US" sz="24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08"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several visitors, run in a sequence,</a:t>
                      </a:r>
                      <a:r>
                        <a:rPr lang="en-US" sz="24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</a:t>
                      </a:r>
                      <a:r>
                        <a:rPr lang="en-US" sz="24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backtracking.</a:t>
                      </a:r>
                      <a:endParaRPr lang="en-US" sz="24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baseline="0" dirty="0" smtClean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</a:t>
                      </a:r>
                      <a:r>
                        <a:rPr lang="en-US" sz="2400" b="0" kern="1200" baseline="0" dirty="0" smtClean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a sequence of </a:t>
                      </a:r>
                      <a:r>
                        <a:rPr lang="en-US" sz="2400" b="0" kern="1200" baseline="0" dirty="0" smtClean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visitors.</a:t>
                      </a:r>
                      <a:endParaRPr lang="en-US" sz="2400" b="0" kern="1200" baseline="0" dirty="0">
                        <a:solidFill>
                          <a:srgbClr val="262626"/>
                        </a:solidFill>
                        <a:latin typeface="HelveticaNeue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Visitor_pattern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 smtClean="0"/>
              <a:t>“Structure” = IR</a:t>
            </a:r>
          </a:p>
          <a:p>
            <a:pPr marL="457200" indent="-457200"/>
            <a:r>
              <a:rPr lang="en-US" dirty="0" smtClean="0"/>
              <a:t>“Algorithms” = program manipulations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Top-level visitor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Visitors can be chained.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7877" y="92990"/>
            <a:ext cx="2945975" cy="29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smtClean="0"/>
              <a:t>IR rewriting using visitors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593385" y="2989534"/>
            <a:ext cx="858055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 smtClean="0"/>
              <a:t>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~ 155 concrete classes, 24 abstract classes, 9 interfaces</a:t>
            </a:r>
            <a:endParaRPr lang="en-US" dirty="0" smtClean="0"/>
          </a:p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(v1.def – </a:t>
            </a:r>
            <a:r>
              <a:rPr lang="en-US" dirty="0" smtClean="0"/>
              <a:t>38 </a:t>
            </a:r>
            <a:r>
              <a:rPr lang="en-US" dirty="0" smtClean="0"/>
              <a:t>classes) and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>(all other *.</a:t>
            </a:r>
            <a:r>
              <a:rPr lang="en-US" dirty="0" err="1" smtClean="0"/>
              <a:t>def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Few classes in common to </a:t>
            </a:r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endParaRPr lang="en-US" baseline="-25000" dirty="0" smtClean="0"/>
          </a:p>
          <a:p>
            <a:r>
              <a:rPr lang="en-US" dirty="0" smtClean="0"/>
              <a:t>Java-like inheritance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 smtClean="0"/>
              <a:t> base virtual class</a:t>
            </a:r>
          </a:p>
          <a:p>
            <a:pPr lvl="1"/>
            <a:r>
              <a:rPr lang="en-US" dirty="0" smtClean="0"/>
              <a:t>All IR classes descend from Node (</a:t>
            </a:r>
            <a:r>
              <a:rPr lang="en-US" dirty="0" err="1" smtClean="0"/>
              <a:t>node.cpp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nodes may implement multiple interfaces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IDeclaration</a:t>
            </a:r>
            <a:r>
              <a:rPr lang="en-US" dirty="0" smtClean="0"/>
              <a:t> and </a:t>
            </a:r>
            <a:r>
              <a:rPr lang="en-US" dirty="0" err="1" smtClean="0"/>
              <a:t>INamespace</a:t>
            </a:r>
            <a:endParaRPr lang="en-US" dirty="0" smtClean="0"/>
          </a:p>
          <a:p>
            <a:r>
              <a:rPr lang="en-US" dirty="0" smtClean="0"/>
              <a:t>Core abstract classes</a:t>
            </a:r>
          </a:p>
          <a:p>
            <a:pPr lvl="1"/>
            <a:r>
              <a:rPr lang="en-US" dirty="0" smtClean="0"/>
              <a:t>Expression – base class for all expressions</a:t>
            </a:r>
          </a:p>
          <a:p>
            <a:pPr lvl="1"/>
            <a:r>
              <a:rPr lang="en-US" dirty="0" smtClean="0"/>
              <a:t>Type – base class for all types</a:t>
            </a:r>
          </a:p>
          <a:p>
            <a:pPr lvl="1"/>
            <a:r>
              <a:rPr lang="en-US" dirty="0" smtClean="0"/>
              <a:t>Statement – base class for all statements</a:t>
            </a:r>
          </a:p>
          <a:p>
            <a:pPr lvl="1"/>
            <a:r>
              <a:rPr lang="en-US" dirty="0" smtClean="0"/>
              <a:t>Declaration – base class for many declarations</a:t>
            </a:r>
          </a:p>
          <a:p>
            <a:pPr lvl="1"/>
            <a:r>
              <a:rPr lang="en-US" dirty="0" err="1" smtClean="0"/>
              <a:t>Type_Declaration</a:t>
            </a:r>
            <a:r>
              <a:rPr lang="en-US" dirty="0" smtClean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2696"/>
          </a:xfrm>
        </p:spPr>
        <p:txBody>
          <a:bodyPr/>
          <a:lstStyle/>
          <a:p>
            <a:r>
              <a:rPr lang="en-US" dirty="0" smtClean="0"/>
              <a:t>Learning the IR by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048"/>
            <a:ext cx="10515600" cy="5801711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smtClean="0"/>
              <a:t>Front-end and mid-end passes can all dump IR back as P4 source</a:t>
            </a:r>
            <a:br>
              <a:rPr lang="en-US" i="1" dirty="0" smtClean="0"/>
            </a:br>
            <a:r>
              <a:rPr lang="en-US" i="1" dirty="0" smtClean="0"/>
              <a:t>with IR as comments</a:t>
            </a:r>
          </a:p>
          <a:p>
            <a:r>
              <a:rPr lang="en-US" dirty="0"/>
              <a:t>E.g.: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./p4test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-v --top4 Simplify_9 x.p4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Writing program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-Simplify_9_Evaluator.p4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cat x-Simplify_9_Evaluator.p4</a:t>
            </a:r>
          </a:p>
          <a:p>
            <a:pPr marL="0" indent="0">
              <a:buNone/>
            </a:pPr>
            <a:r>
              <a:rPr lang="de-DE" dirty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&lt;P4Program&gt;(18274)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&gt;&gt;(18275)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&gt;(15)struct Version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struct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Version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10)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major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/0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Annotations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&gt;(2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&gt;(9)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major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14)minor/1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Annotations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&gt;(2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&gt;(13)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minor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495925" y="4944325"/>
            <a:ext cx="18880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Legal P4 construct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5925" y="4253894"/>
            <a:ext cx="533043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IR representing a P4 construct shown before construct.</a:t>
            </a:r>
            <a:br>
              <a:rPr lang="en-US" dirty="0" smtClean="0"/>
            </a:br>
            <a:r>
              <a:rPr lang="en-US" dirty="0" smtClean="0"/>
              <a:t>Indentation shows level in IR tree.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95925" y="3761913"/>
            <a:ext cx="18880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Legal P4 construct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20" y="258827"/>
            <a:ext cx="2683510" cy="23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11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 smtClean="0"/>
              <a:t>IR definition files = Java-like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Expression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Statement 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StatOrDecl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Statement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 out &lt;&lt; left &lt;&lt; " = " &lt;&lt; right;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825359" y="1918216"/>
            <a:ext cx="2642366" cy="32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hierarchy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6944710" y="1918216"/>
            <a:ext cx="1523015" cy="116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7930055" y="1918216"/>
            <a:ext cx="537670" cy="214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5021317" y="4667250"/>
            <a:ext cx="3217808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46779" y="5266997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IR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Interfaces (pure virtual bases)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6416566" y="1253359"/>
            <a:ext cx="2051160" cy="27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1"/>
          </p:cNvCxnSpPr>
          <p:nvPr/>
        </p:nvCxnSpPr>
        <p:spPr>
          <a:xfrm flipH="1">
            <a:off x="5147441" y="4851916"/>
            <a:ext cx="309168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Compiler source code (C++)</a:t>
            </a:r>
          </a:p>
          <a:p>
            <a:pPr lvl="1"/>
            <a:r>
              <a:rPr lang="en-US" dirty="0" smtClean="0"/>
              <a:t>currently alpha quality release</a:t>
            </a:r>
            <a:endParaRPr lang="en-US" dirty="0"/>
          </a:p>
          <a:p>
            <a:r>
              <a:rPr lang="en-US" dirty="0" smtClean="0"/>
              <a:t>Two front-ends</a:t>
            </a:r>
          </a:p>
          <a:p>
            <a:pPr lvl="1"/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(v1.0, v1.1)</a:t>
            </a:r>
          </a:p>
          <a:p>
            <a:pPr lvl="1"/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endParaRPr lang="en-US" baseline="-25000" dirty="0" smtClean="0"/>
          </a:p>
          <a:p>
            <a:r>
              <a:rPr lang="en-US" dirty="0" smtClean="0"/>
              <a:t>Converter </a:t>
            </a:r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=&gt;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endParaRPr lang="en-US" baseline="-25000" dirty="0" smtClean="0"/>
          </a:p>
          <a:p>
            <a:r>
              <a:rPr lang="en-US" dirty="0" smtClean="0"/>
              <a:t>Three back-end prototypes</a:t>
            </a:r>
          </a:p>
          <a:p>
            <a:pPr lvl="1"/>
            <a:r>
              <a:rPr lang="en-US" dirty="0" err="1" smtClean="0"/>
              <a:t>eBPF</a:t>
            </a:r>
            <a:r>
              <a:rPr lang="en-US" dirty="0" smtClean="0"/>
              <a:t> =&gt; generates C code that can be compiled to extended Berkeley Packet Filters programs</a:t>
            </a:r>
          </a:p>
          <a:p>
            <a:pPr lvl="1"/>
            <a:r>
              <a:rPr lang="en-US" dirty="0" smtClean="0"/>
              <a:t>bmv2 =&gt; generates JSON files that can be used to drive the </a:t>
            </a:r>
            <a:r>
              <a:rPr lang="en-US" dirty="0" err="1" smtClean="0"/>
              <a:t>simple_switch</a:t>
            </a:r>
            <a:r>
              <a:rPr lang="en-US" dirty="0" smtClean="0"/>
              <a:t> network simulator built using BMv2 (behavioral model version 2)</a:t>
            </a:r>
          </a:p>
          <a:p>
            <a:pPr lvl="1"/>
            <a:r>
              <a:rPr lang="en-US" dirty="0" smtClean="0"/>
              <a:t>p4test =&gt; fake test back-end</a:t>
            </a:r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Generated C++ code (fragment)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bool</a:t>
            </a:r>
            <a:r>
              <a:rPr lang="en-US" dirty="0" smtClean="0"/>
              <a:t> </a:t>
            </a:r>
            <a:r>
              <a:rPr lang="en-US" dirty="0"/>
              <a:t>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return Statement::operator==(a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left == </a:t>
            </a:r>
            <a:r>
              <a:rPr lang="en-US" dirty="0" err="1" smtClean="0"/>
              <a:t>a.left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right == </a:t>
            </a:r>
            <a:r>
              <a:rPr lang="en-US" dirty="0" err="1"/>
              <a:t>a.right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validate() </a:t>
            </a:r>
            <a:r>
              <a:rPr lang="en-US" dirty="0" err="1"/>
              <a:t>const</a:t>
            </a:r>
            <a:r>
              <a:rPr lang="en-US" dirty="0"/>
              <a:t> override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CHECK_NULL(left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CHECK_NULL(right);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/>
              <a:t>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</a:t>
            </a:r>
            <a:r>
              <a:rPr lang="en-US" dirty="0" smtClean="0"/>
              <a:t>}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IRNODE_SUBCLASS(</a:t>
            </a:r>
            <a:r>
              <a:rPr lang="en-US" dirty="0" err="1" smtClean="0"/>
              <a:t>AssignmentStatement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Statement(</a:t>
            </a:r>
            <a:r>
              <a:rPr lang="en-US" dirty="0" err="1"/>
              <a:t>srcInfo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left(left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right(right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{ validate();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Fields (</a:t>
            </a:r>
            <a:r>
              <a:rPr lang="en-US" smtClean="0"/>
              <a:t>immutable IR </a:t>
            </a:r>
            <a:r>
              <a:rPr lang="en-US" dirty="0" smtClean="0"/>
              <a:t>fields)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Equality operator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debug print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Interaction with visitor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IR Definition language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088"/>
            <a:ext cx="10515600" cy="5601959"/>
          </a:xfrm>
        </p:spPr>
        <p:txBody>
          <a:bodyPr>
            <a:normAutofit/>
          </a:bodyPr>
          <a:lstStyle/>
          <a:p>
            <a:r>
              <a:rPr lang="en-US" dirty="0" smtClean="0"/>
              <a:t>C/C++ comments </a:t>
            </a:r>
            <a:r>
              <a:rPr lang="en-US" dirty="0"/>
              <a:t>are ignored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Subset of C++.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/>
              <a:t>emit/#</a:t>
            </a:r>
            <a:r>
              <a:rPr lang="en-US" dirty="0" smtClean="0"/>
              <a:t>end: enclosed text literally copied to to output .h file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emit_impl</a:t>
            </a:r>
            <a:r>
              <a:rPr lang="en-US" dirty="0" smtClean="0"/>
              <a:t>/#end: enclosed text literally copied to output .</a:t>
            </a:r>
            <a:r>
              <a:rPr lang="en-US" dirty="0" err="1" smtClean="0"/>
              <a:t>cpp</a:t>
            </a:r>
            <a:r>
              <a:rPr lang="en-US" dirty="0" smtClean="0"/>
              <a:t> file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noXXX</a:t>
            </a:r>
            <a:r>
              <a:rPr lang="en-US" dirty="0" smtClean="0"/>
              <a:t>: do </a:t>
            </a:r>
            <a:r>
              <a:rPr lang="en-US" dirty="0"/>
              <a:t>not emit the specified implementation for the XXX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/>
              <a:t>novisit_children</a:t>
            </a:r>
            <a:endParaRPr lang="en-US" dirty="0"/>
          </a:p>
          <a:p>
            <a:r>
              <a:rPr lang="en-US" dirty="0" smtClean="0"/>
              <a:t>#apply: </a:t>
            </a:r>
            <a:r>
              <a:rPr lang="en-US" dirty="0"/>
              <a:t>generate apply overload for </a:t>
            </a:r>
            <a:r>
              <a:rPr lang="en-US" dirty="0" smtClean="0"/>
              <a:t>visitors</a:t>
            </a:r>
            <a:br>
              <a:rPr lang="en-US" dirty="0" smtClean="0"/>
            </a:br>
            <a:r>
              <a:rPr lang="en-US" dirty="0" smtClean="0"/>
              <a:t>(rarely needed: makes visitor return same type instead of Node*)</a:t>
            </a:r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Definition Language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inline: Field is not a </a:t>
            </a:r>
            <a:r>
              <a:rPr lang="en-US" dirty="0" smtClean="0"/>
              <a:t>pointer</a:t>
            </a:r>
          </a:p>
          <a:p>
            <a:r>
              <a:rPr lang="en-US" dirty="0" smtClean="0"/>
              <a:t>static: denotes a static field or method</a:t>
            </a:r>
          </a:p>
          <a:p>
            <a:r>
              <a:rPr lang="en-US" dirty="0" smtClean="0"/>
              <a:t>public, private, protected, virtual: as in C++</a:t>
            </a:r>
          </a:p>
          <a:p>
            <a:r>
              <a:rPr lang="en-US" dirty="0" smtClean="0"/>
              <a:t>field </a:t>
            </a:r>
            <a:r>
              <a:rPr lang="en-US" dirty="0" smtClean="0"/>
              <a:t>initializers</a:t>
            </a:r>
          </a:p>
          <a:p>
            <a:r>
              <a:rPr lang="en-US" dirty="0"/>
              <a:t>o</a:t>
            </a:r>
            <a:r>
              <a:rPr lang="en-US" dirty="0" smtClean="0"/>
              <a:t>ptional: field is not required in constructor</a:t>
            </a:r>
          </a:p>
          <a:p>
            <a:pPr lvl="1"/>
            <a:r>
              <a:rPr lang="en-US" dirty="0" smtClean="0"/>
              <a:t>Optional field with initializer =&gt; can also be set by constructor</a:t>
            </a:r>
            <a:endParaRPr lang="en-US" dirty="0"/>
          </a:p>
          <a:p>
            <a:r>
              <a:rPr lang="en-US" dirty="0" err="1"/>
              <a:t>NullOK</a:t>
            </a:r>
            <a:r>
              <a:rPr lang="en-US" dirty="0"/>
              <a:t>: Field can be a </a:t>
            </a:r>
            <a:r>
              <a:rPr lang="en-US" dirty="0" err="1" smtClean="0"/>
              <a:t>nullptr</a:t>
            </a:r>
            <a:r>
              <a:rPr lang="en-US" dirty="0" smtClean="0"/>
              <a:t>, otherwise it cannot</a:t>
            </a:r>
            <a:endParaRPr lang="en-US" dirty="0" smtClean="0"/>
          </a:p>
          <a:p>
            <a:r>
              <a:rPr lang="en-US" dirty="0" smtClean="0"/>
              <a:t>method definition or declaration: as in C++</a:t>
            </a:r>
            <a:endParaRPr lang="en-US" dirty="0"/>
          </a:p>
          <a:p>
            <a:r>
              <a:rPr lang="en-US" i="1" dirty="0" smtClean="0"/>
              <a:t>method</a:t>
            </a:r>
            <a:r>
              <a:rPr lang="en-US" dirty="0" smtClean="0"/>
              <a:t>{ </a:t>
            </a:r>
            <a:r>
              <a:rPr lang="en-US" dirty="0"/>
              <a:t>... }: specifies an implementation for a default method</a:t>
            </a:r>
          </a:p>
          <a:p>
            <a:pPr lvl="1"/>
            <a:r>
              <a:rPr lang="en-US" dirty="0"/>
              <a:t>method can be 'operator=='</a:t>
            </a:r>
          </a:p>
          <a:p>
            <a:r>
              <a:rPr lang="en-US" dirty="0"/>
              <a:t>For IR::Operation subclasses some assignments generate methods returning constant values:</a:t>
            </a:r>
          </a:p>
          <a:p>
            <a:pPr lvl="1"/>
            <a:r>
              <a:rPr lang="en-US" dirty="0" err="1"/>
              <a:t>stringOp</a:t>
            </a:r>
            <a:r>
              <a:rPr lang="en-US" dirty="0"/>
              <a:t>: generates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getStringOp</a:t>
            </a:r>
            <a:r>
              <a:rPr lang="en-US" dirty="0"/>
              <a:t>() </a:t>
            </a:r>
            <a:r>
              <a:rPr lang="en-US" dirty="0" err="1"/>
              <a:t>const</a:t>
            </a:r>
            <a:endParaRPr lang="en-US" dirty="0"/>
          </a:p>
          <a:p>
            <a:pPr lvl="1"/>
            <a:r>
              <a:rPr lang="en-US" dirty="0"/>
              <a:t>precedence: generates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getPrecedence</a:t>
            </a:r>
            <a:r>
              <a:rPr lang="en-US" dirty="0"/>
              <a:t>() </a:t>
            </a:r>
            <a:r>
              <a:rPr lang="en-US" dirty="0" err="1"/>
              <a:t>const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52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154" y="2083601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 smtClean="0"/>
              <a:t>Core IR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721708"/>
            <a:ext cx="11642835" cy="4718506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string representation for compiler user </a:t>
            </a:r>
            <a:br>
              <a:rPr lang="en-US" dirty="0" smtClean="0"/>
            </a:br>
            <a:r>
              <a:rPr lang="en-US" dirty="0" smtClean="0"/>
              <a:t>          (no internal compiler data structures should be exposed)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debugging print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bool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operator==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N &amp;a)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– equality comparison</a:t>
            </a:r>
            <a:br>
              <a:rPr lang="en-US" dirty="0" smtClean="0"/>
            </a:br>
            <a:r>
              <a:rPr lang="en-US" dirty="0" smtClean="0"/>
              <a:t>performs double-dispatch on this and argument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validate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check construction-time invariants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char*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node_type_name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printable class name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(Visitor &amp;v)</a:t>
            </a:r>
            <a:r>
              <a:rPr lang="en-US" dirty="0" smtClean="0"/>
              <a:t> [</a:t>
            </a:r>
            <a:r>
              <a:rPr lang="en-US" dirty="0" err="1" smtClean="0"/>
              <a:t>const</a:t>
            </a:r>
            <a:r>
              <a:rPr lang="en-US" dirty="0" smtClean="0"/>
              <a:t>] – called by visitor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dump_fields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</a:t>
            </a:r>
            <a:r>
              <a:rPr lang="en-US" dirty="0" smtClean="0"/>
              <a:t> debugging dump</a:t>
            </a:r>
          </a:p>
          <a:p>
            <a:r>
              <a:rPr lang="en-US" dirty="0" smtClean="0"/>
              <a:t>constructor; arguments inferred from </a:t>
            </a:r>
            <a:r>
              <a:rPr lang="en-US" dirty="0" err="1" smtClean="0"/>
              <a:t>superclasses</a:t>
            </a:r>
            <a:r>
              <a:rPr lang="en-US" dirty="0" smtClean="0"/>
              <a:t> and fields</a:t>
            </a:r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hand-coded IR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62"/>
            <a:ext cx="10515600" cy="530993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IR::Node</a:t>
            </a:r>
            <a:r>
              <a:rPr lang="en-US" dirty="0" smtClean="0"/>
              <a:t> – base of whole class hierarchy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IR::Vector&lt;T&gt;</a:t>
            </a:r>
            <a:r>
              <a:rPr lang="en-US" dirty="0" smtClean="0"/>
              <a:t> where T is an IR::Node</a:t>
            </a:r>
          </a:p>
          <a:p>
            <a:pPr lvl="1"/>
            <a:r>
              <a:rPr lang="en-US" dirty="0" smtClean="0"/>
              <a:t>IR::Vector inherits from IR::Node</a:t>
            </a:r>
          </a:p>
          <a:p>
            <a:pPr lvl="1"/>
            <a:r>
              <a:rPr lang="en-US" dirty="0" smtClean="0"/>
              <a:t>IR::Vector stores in fact </a:t>
            </a:r>
            <a:r>
              <a:rPr lang="en-US" dirty="0" err="1" smtClean="0"/>
              <a:t>const</a:t>
            </a:r>
            <a:r>
              <a:rPr lang="en-US" dirty="0" smtClean="0"/>
              <a:t> T* objects.</a:t>
            </a:r>
          </a:p>
          <a:p>
            <a:pPr lvl="1"/>
            <a:r>
              <a:rPr lang="en-US" dirty="0" smtClean="0"/>
              <a:t>IR::Vector has its own visitor methods</a:t>
            </a:r>
          </a:p>
          <a:p>
            <a:pPr lvl="1"/>
            <a:r>
              <a:rPr lang="en-US" dirty="0" smtClean="0"/>
              <a:t>Not to be used for other purposes than IR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NameMap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 smtClean="0"/>
              <a:t>Inherits from IR::Node</a:t>
            </a:r>
          </a:p>
          <a:p>
            <a:pPr lvl="1"/>
            <a:r>
              <a:rPr lang="en-US" dirty="0" smtClean="0"/>
              <a:t>Hash-table that maps </a:t>
            </a:r>
            <a:r>
              <a:rPr lang="en-US" dirty="0" err="1" smtClean="0"/>
              <a:t>cstring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T*</a:t>
            </a:r>
          </a:p>
          <a:p>
            <a:pPr lvl="1"/>
            <a:r>
              <a:rPr lang="en-US" dirty="0" smtClean="0"/>
              <a:t>can only be used inline currently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 smtClean="0"/>
              <a:t>Like vector, but maintains a hash-table for </a:t>
            </a:r>
            <a:r>
              <a:rPr lang="en-US" dirty="0" err="1" smtClean="0"/>
              <a:t>IDeclarations</a:t>
            </a:r>
            <a:r>
              <a:rPr lang="en-US" dirty="0" smtClean="0"/>
              <a:t> for quick look-up by name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IR::ID</a:t>
            </a:r>
          </a:p>
          <a:p>
            <a:pPr lvl="1"/>
            <a:r>
              <a:rPr lang="en-US" dirty="0" smtClean="0"/>
              <a:t>Represents an identifier (including source position)</a:t>
            </a:r>
          </a:p>
          <a:p>
            <a:pPr lvl="1"/>
            <a:r>
              <a:rPr lang="en-US" dirty="0" smtClean="0"/>
              <a:t>However, this is </a:t>
            </a:r>
            <a:r>
              <a:rPr lang="en-US" b="1" dirty="0" smtClean="0"/>
              <a:t>not</a:t>
            </a:r>
            <a:r>
              <a:rPr lang="en-US" dirty="0" smtClean="0"/>
              <a:t> a subclass of </a:t>
            </a:r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Stores both the original name (provided by user) and the new internal name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1548063"/>
            <a:ext cx="4080463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/>
          <a:lstStyle/>
          <a:p>
            <a:r>
              <a:rPr lang="en-US" dirty="0" smtClean="0"/>
              <a:t>Add IR classes in a *.</a:t>
            </a:r>
            <a:r>
              <a:rPr lang="en-US" dirty="0" err="1" smtClean="0"/>
              <a:t>def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def</a:t>
            </a:r>
            <a:r>
              <a:rPr lang="en-US" dirty="0" smtClean="0"/>
              <a:t> file to the </a:t>
            </a:r>
            <a:r>
              <a:rPr lang="en-US" dirty="0" err="1" smtClean="0"/>
              <a:t>Makefile.am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+= 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/bmv2/bmv2.def</a:t>
            </a:r>
          </a:p>
          <a:p>
            <a:r>
              <a:rPr lang="en-US" dirty="0"/>
              <a:t>Add additional </a:t>
            </a:r>
            <a:r>
              <a:rPr lang="en-US" dirty="0" err="1" smtClean="0"/>
              <a:t>c++</a:t>
            </a:r>
            <a:r>
              <a:rPr lang="en-US" dirty="0" smtClean="0"/>
              <a:t> IR implementation files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+=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ir.cpp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make </a:t>
            </a:r>
            <a:r>
              <a:rPr lang="en-US" dirty="0" err="1" smtClean="0"/>
              <a:t>distclean</a:t>
            </a:r>
            <a:endParaRPr lang="en-US" dirty="0" smtClean="0"/>
          </a:p>
          <a:p>
            <a:pPr lvl="1"/>
            <a:r>
              <a:rPr lang="en-US" dirty="0" smtClean="0"/>
              <a:t>Force regeneration of the IR classes and visitors</a:t>
            </a:r>
          </a:p>
          <a:p>
            <a:r>
              <a:rPr lang="en-US" dirty="0" smtClean="0"/>
              <a:t>See </a:t>
            </a:r>
            <a:r>
              <a:rPr lang="en-US" dirty="0"/>
              <a:t>the bmv2 back-end for a simple </a:t>
            </a:r>
            <a:r>
              <a:rPr lang="en-US" dirty="0" smtClean="0"/>
              <a:t>example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 smtClean="0"/>
              <a:t>node-&gt;is&lt;IR::Type&gt;() – true if node is a pointer to a subclass of IR::Type</a:t>
            </a:r>
          </a:p>
          <a:p>
            <a:r>
              <a:rPr lang="en-US" dirty="0" smtClean="0"/>
              <a:t>node-&gt;to&lt;IR::Type&gt;() – returns node </a:t>
            </a:r>
            <a:r>
              <a:rPr lang="en-US" dirty="0" err="1" smtClean="0"/>
              <a:t>dynamic_cast-ed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IR::Type*</a:t>
            </a:r>
          </a:p>
          <a:p>
            <a:endParaRPr lang="en-US" dirty="0"/>
          </a:p>
          <a:p>
            <a:r>
              <a:rPr lang="en-US" dirty="0" smtClean="0"/>
              <a:t>interfaces derive from </a:t>
            </a:r>
            <a:r>
              <a:rPr lang="en-US" dirty="0" err="1" smtClean="0"/>
              <a:t>INode</a:t>
            </a:r>
            <a:r>
              <a:rPr lang="en-US" dirty="0" smtClean="0"/>
              <a:t>, and not from Node</a:t>
            </a:r>
          </a:p>
          <a:p>
            <a:r>
              <a:rPr lang="en-US" dirty="0" smtClean="0"/>
              <a:t>To get a node from an </a:t>
            </a:r>
            <a:r>
              <a:rPr lang="en-US" dirty="0" err="1" smtClean="0"/>
              <a:t>INode</a:t>
            </a:r>
            <a:r>
              <a:rPr lang="en-US" dirty="0" smtClean="0"/>
              <a:t> use </a:t>
            </a:r>
            <a:r>
              <a:rPr lang="en-US" dirty="0" err="1" smtClean="0"/>
              <a:t>INode</a:t>
            </a:r>
            <a:r>
              <a:rPr lang="en-US" dirty="0" smtClean="0"/>
              <a:t>::</a:t>
            </a:r>
            <a:r>
              <a:rPr lang="en-US" dirty="0" err="1" smtClean="0"/>
              <a:t>getNode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This may seem daunting</a:t>
            </a:r>
          </a:p>
          <a:p>
            <a:r>
              <a:rPr lang="en-US" dirty="0" smtClean="0"/>
              <a:t>P4 grammar </a:t>
            </a:r>
            <a:r>
              <a:rPr lang="en-US" dirty="0" smtClean="0">
                <a:sym typeface="Wingdings"/>
              </a:rPr>
              <a:t> IR (very close correspondence)</a:t>
            </a:r>
          </a:p>
          <a:p>
            <a:r>
              <a:rPr lang="en-US" dirty="0" smtClean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 smtClean="0">
                <a:sym typeface="Wingdings"/>
              </a:rPr>
              <a:t>However, a few IR classes have no direct correspondence with language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(e.g., used in representing complex types in type inference)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E.g., from p4-parse.ypp: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en-US" dirty="0"/>
              <a:t>'='  expression ';'  </a:t>
            </a:r>
            <a:r>
              <a:rPr lang="en-US" dirty="0" smtClean="0"/>
              <a:t> </a:t>
            </a:r>
            <a:r>
              <a:rPr lang="en-US" dirty="0"/>
              <a:t>{ $$ = new IR::</a:t>
            </a:r>
            <a:r>
              <a:rPr lang="en-US" dirty="0" err="1"/>
              <a:t>AssignmentStatement</a:t>
            </a:r>
            <a:r>
              <a:rPr lang="en-US" dirty="0"/>
              <a:t>(@2, $1, $3); 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 and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Generated code (can be overridden).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 smtClean="0"/>
              <a:t>Core Inspector </a:t>
            </a:r>
            <a:r>
              <a:rPr lang="en-US" dirty="0" smtClean="0"/>
              <a:t>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nothing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 else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(this-&gt;preorder(n)) {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parent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preorder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pretty-print and validate a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>file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charset="0"/>
                <a:cs typeface="Consolas" charset="0"/>
              </a:rPr>
              <a:t>p4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 --pp out.p4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convert a </a:t>
            </a:r>
            <a:r>
              <a:rPr lang="en-US" dirty="0" smtClean="0">
                <a:ea typeface="Consolas" charset="0"/>
                <a:cs typeface="Consolas" charset="0"/>
              </a:rPr>
              <a:t>P4</a:t>
            </a:r>
            <a:r>
              <a:rPr lang="en-US" baseline="-25000" dirty="0" smtClean="0">
                <a:ea typeface="Consolas" charset="0"/>
                <a:cs typeface="Consolas" charset="0"/>
              </a:rPr>
              <a:t>14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file to </a:t>
            </a:r>
            <a:r>
              <a:rPr lang="en-US" dirty="0" smtClean="0">
                <a:ea typeface="Consolas" charset="0"/>
                <a:cs typeface="Consolas" charset="0"/>
              </a:rPr>
              <a:t>P4</a:t>
            </a:r>
            <a:r>
              <a:rPr lang="en-US" baseline="-25000" dirty="0" smtClean="0">
                <a:ea typeface="Consolas" charset="0"/>
                <a:cs typeface="Consolas" charset="0"/>
              </a:rPr>
              <a:t>16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p4test --pp out.p4 --p4-14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</a:t>
            </a:r>
            <a:r>
              <a:rPr lang="en-US" dirty="0" smtClean="0">
                <a:ea typeface="Consolas" charset="0"/>
                <a:cs typeface="Consolas" charset="0"/>
              </a:rPr>
              <a:t>P4</a:t>
            </a:r>
            <a:r>
              <a:rPr lang="en-US" baseline="-25000" dirty="0" smtClean="0">
                <a:ea typeface="Consolas" charset="0"/>
                <a:cs typeface="Consolas" charset="0"/>
              </a:rPr>
              <a:t>14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>
                <a:ea typeface="Consolas" charset="0"/>
                <a:cs typeface="Consolas" charset="0"/>
              </a:rPr>
              <a:t>file </a:t>
            </a:r>
            <a:r>
              <a:rPr lang="en-US" dirty="0" smtClean="0">
                <a:ea typeface="Consolas" charset="0"/>
                <a:cs typeface="Consolas" charset="0"/>
              </a:rPr>
              <a:t>for the BMv2 simulator: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p4c-bm2-ss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--p4-14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P4 file for EBPF (via C):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p4c-ebpf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file.p4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" b="97418" l="1325" r="99338">
                        <a14:foregroundMark x1="10817" y1="36150" x2="10817" y2="36150"/>
                        <a14:foregroundMark x1="20088" y1="21831" x2="20088" y2="21831"/>
                        <a14:foregroundMark x1="32671" y1="14085" x2="32671" y2="14085"/>
                        <a14:foregroundMark x1="48344" y1="8685" x2="48344" y2="8685"/>
                        <a14:foregroundMark x1="86093" y1="30282" x2="86093" y2="30282"/>
                        <a14:foregroundMark x1="92053" y1="48357" x2="92053" y2="48357"/>
                        <a14:foregroundMark x1="92053" y1="33099" x2="92053" y2="33099"/>
                        <a14:foregroundMark x1="86534" y1="25822" x2="86534" y2="25822"/>
                        <a14:foregroundMark x1="75938" y1="17136" x2="75938" y2="17136"/>
                        <a14:foregroundMark x1="63135" y1="9624" x2="63135" y2="9624"/>
                        <a14:foregroundMark x1="14570" y1="21831" x2="14570" y2="21831"/>
                        <a14:foregroundMark x1="11479" y1="26291" x2="11479" y2="26291"/>
                        <a14:foregroundMark x1="20530" y1="18075" x2="20530" y2="18075"/>
                        <a14:foregroundMark x1="27152" y1="12676" x2="27152" y2="12676"/>
                        <a14:foregroundMark x1="32671" y1="10094" x2="32671" y2="10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180" y="488014"/>
            <a:ext cx="2701290" cy="25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 smtClean="0"/>
              <a:t>Visitor base class knows about all IR nodes</a:t>
            </a:r>
          </a:p>
          <a:p>
            <a:r>
              <a:rPr lang="en-US" dirty="0" smtClean="0"/>
              <a:t>Most of the visitor code is generated automatically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</a:t>
            </a:r>
          </a:p>
          <a:p>
            <a:r>
              <a:rPr lang="en-US" dirty="0" smtClean="0"/>
              <a:t>Visitor knows how to create a new node if any child changes</a:t>
            </a:r>
          </a:p>
          <a:p>
            <a:r>
              <a:rPr lang="en-US" dirty="0" smtClean="0"/>
              <a:t>You will subclass a visitor</a:t>
            </a:r>
          </a:p>
          <a:p>
            <a:r>
              <a:rPr lang="en-US" dirty="0" smtClean="0"/>
              <a:t>You only need to implement methods for IR node types you care about</a:t>
            </a:r>
          </a:p>
          <a:p>
            <a:pPr lvl="1"/>
            <a:r>
              <a:rPr lang="en-US" dirty="0" smtClean="0"/>
              <a:t>Everything else works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custom visitor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final : public Transform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true;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(IR::Sub*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override;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3586" y="888319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modifies program</a:t>
            </a:r>
            <a:endParaRPr lang="en-US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7998534" y="1257651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74098" y="5975660"/>
            <a:ext cx="338631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Types of </a:t>
            </a:r>
            <a:r>
              <a:rPr lang="en-US" sz="2400" smtClean="0"/>
              <a:t>nodes processed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6815328" y="4836695"/>
            <a:ext cx="51926" cy="1138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221" y="880284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Repeated nodes produce</a:t>
            </a:r>
            <a:br>
              <a:rPr lang="en-US" dirty="0" smtClean="0"/>
            </a:br>
            <a:r>
              <a:rPr lang="en-US" dirty="0" smtClean="0"/>
              <a:t>the same result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939369" y="1526615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visitor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3" y="1825625"/>
            <a:ext cx="1095274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static bool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IR::Expression* expr)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expr-&gt;to&lt;IR::Constant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-&gt;value == 0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::Add*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3244" y="2542196"/>
            <a:ext cx="21387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Helper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 smtClean="0"/>
              <a:t>Example sequence of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ReferenceMap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PassManager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frontend 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ConstantFolding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TypeInference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SimplifyControlFlow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auto result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program-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structures populated by visitors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91321" y="2248253"/>
            <a:ext cx="25319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Inspector: builds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321" y="2633435"/>
            <a:ext cx="25471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Transform: uses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6932" y="3102279"/>
            <a:ext cx="307630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Build </a:t>
            </a:r>
            <a:r>
              <a:rPr lang="en-US" dirty="0" err="1" smtClean="0"/>
              <a:t>refMap</a:t>
            </a:r>
            <a:r>
              <a:rPr lang="en-US" dirty="0" smtClean="0"/>
              <a:t> for new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34272" y="3455745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, builds </a:t>
            </a:r>
            <a:r>
              <a:rPr lang="en-US" dirty="0" err="1" smtClean="0"/>
              <a:t>typeMap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8747" y="1925016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 manager = sequence </a:t>
            </a:r>
            <a:r>
              <a:rPr lang="en-US" smtClean="0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1743" y="5250281"/>
            <a:ext cx="25667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 all visitors in front-end on program </a:t>
            </a:r>
            <a:r>
              <a:rPr lang="en-US" smtClean="0"/>
              <a:t>in sequence.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9513" y="3876843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 and </a:t>
            </a:r>
            <a:r>
              <a:rPr lang="en-US" dirty="0" err="1" smtClean="0"/>
              <a:t>typeMap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 smtClean="0"/>
              <a:t>Core Transform 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preorder(copy);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copy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copy-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final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final != *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final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n;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</a:t>
            </a:r>
            <a:endParaRPr lang="en-US" sz="3200" dirty="0"/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clone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each visitor method the Node* handed to the method is a </a:t>
            </a:r>
            <a:r>
              <a:rPr lang="en-US" i="1" dirty="0" smtClean="0"/>
              <a:t>clone </a:t>
            </a:r>
            <a:r>
              <a:rPr lang="en-US" dirty="0" smtClean="0"/>
              <a:t>of the original node</a:t>
            </a:r>
          </a:p>
          <a:p>
            <a:r>
              <a:rPr lang="en-US" dirty="0" smtClean="0"/>
              <a:t>If you store Node* (e.g., in a hash-table) this is a problem</a:t>
            </a:r>
          </a:p>
          <a:p>
            <a:r>
              <a:rPr lang="en-US" dirty="0" smtClean="0"/>
              <a:t>You can use the </a:t>
            </a:r>
            <a:r>
              <a:rPr lang="en-US" dirty="0" err="1" smtClean="0"/>
              <a:t>getOriginal</a:t>
            </a:r>
            <a:r>
              <a:rPr lang="en-US" dirty="0" smtClean="0"/>
              <a:t>() method to access the original node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r>
              <a:rPr lang="en-US" dirty="0" smtClean="0"/>
              <a:t> can never be found in the bindings hash table. </a:t>
            </a:r>
          </a:p>
          <a:p>
            <a:r>
              <a:rPr lang="en-US" dirty="0" smtClean="0"/>
              <a:t>We have to index with </a:t>
            </a:r>
            <a:r>
              <a:rPr lang="en-US" dirty="0" err="1" smtClean="0"/>
              <a:t>getOriginal</a:t>
            </a:r>
            <a:r>
              <a:rPr lang="en-US" dirty="0" smtClean="0"/>
              <a:t>(). </a:t>
            </a:r>
            <a:br>
              <a:rPr lang="en-US" dirty="0" smtClean="0"/>
            </a:br>
            <a:r>
              <a:rPr lang="en-US" dirty="0" err="1" smtClean="0"/>
              <a:t>tv</a:t>
            </a:r>
            <a:r>
              <a:rPr lang="en-US" dirty="0" smtClean="0"/>
              <a:t> is actually a temporary clone of the </a:t>
            </a:r>
            <a:r>
              <a:rPr lang="en-US" dirty="0" err="1" smtClean="0"/>
              <a:t>getOriginal</a:t>
            </a:r>
            <a:r>
              <a:rPr lang="en-US" dirty="0" smtClean="0"/>
              <a:t>() node.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589986" y="4043855"/>
            <a:ext cx="1614766" cy="166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 smtClean="0"/>
              <a:t>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visitors visit the children of a node in the order they appear in the visitor class definition</a:t>
            </a:r>
          </a:p>
          <a:p>
            <a:r>
              <a:rPr lang="en-US" dirty="0" smtClean="0"/>
              <a:t>You can control the visit order by calling </a:t>
            </a:r>
            <a:r>
              <a:rPr lang="en-US" dirty="0" smtClean="0">
                <a:solidFill>
                  <a:srgbClr val="FF0000"/>
                </a:solidFill>
              </a:rPr>
              <a:t>visit</a:t>
            </a:r>
            <a:r>
              <a:rPr lang="en-US" dirty="0" smtClean="0"/>
              <a:t> from preorder. </a:t>
            </a:r>
          </a:p>
          <a:p>
            <a:pPr lvl="1"/>
            <a:r>
              <a:rPr lang="en-US" dirty="0" smtClean="0"/>
              <a:t>call prune() to inhibit default traversal order (or return false in an Inspector)</a:t>
            </a:r>
          </a:p>
          <a:p>
            <a:r>
              <a:rPr lang="en-US" dirty="0" smtClean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&gt;name);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visit order interspersed with side-effects.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Returning ‘false’ causes the current visitor to stop the traversal.</a:t>
            </a:r>
          </a:p>
          <a:p>
            <a:r>
              <a:rPr lang="en-US" dirty="0" smtClean="0"/>
              <a:t>This is achieved calling prune() in a Transform.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 smtClean="0"/>
              <a:t>Transforming and 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preorder, </a:t>
            </a:r>
            <a:r>
              <a:rPr lang="en-US" dirty="0" err="1" smtClean="0"/>
              <a:t>apply_visitor</a:t>
            </a:r>
            <a:r>
              <a:rPr lang="en-US" dirty="0" smtClean="0"/>
              <a:t>, and prune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Call prune() after all visit*() calls only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prune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503016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5048" y="3802457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Needs </a:t>
            </a:r>
            <a:r>
              <a:rPr lang="en-US" dirty="0" err="1" smtClean="0"/>
              <a:t>upcast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28031" y="4109253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Inhibit standard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4336" y="4840561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different class than it is visiting.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67890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can tell you how you were reached by the visitor</a:t>
            </a:r>
            <a:br>
              <a:rPr lang="en-US" dirty="0" smtClean="0"/>
            </a:br>
            <a:r>
              <a:rPr lang="en-US" dirty="0" smtClean="0"/>
              <a:t>in the IR DAG</a:t>
            </a:r>
          </a:p>
          <a:p>
            <a:r>
              <a:rPr lang="en-US" dirty="0" smtClean="0"/>
              <a:t>It points to your parent node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&lt;T&gt;()</a:t>
            </a:r>
            <a:r>
              <a:rPr lang="en-US" dirty="0" smtClean="0"/>
              <a:t> will find a context for a node of type 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ValidateParsedProgram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()-&gt;parent-&gt;node-&gt;is&lt;IR::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Type_Header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&gt;())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(f-&gt;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name.isDontCare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::error("%1%: Illegal field name", f-&gt;name);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context</a:t>
            </a:r>
            <a:endParaRPr lang="en-US"/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grand</a:t>
            </a:r>
            <a:br>
              <a:rPr lang="en-US" sz="2400" dirty="0" smtClean="0"/>
            </a:br>
            <a:r>
              <a:rPr lang="en-US" sz="2400" dirty="0" smtClean="0"/>
              <a:t>parent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 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method </a:t>
            </a:r>
            <a:r>
              <a:rPr lang="en-US" dirty="0" err="1" smtClean="0"/>
              <a:t>init_apply</a:t>
            </a:r>
            <a:r>
              <a:rPr lang="en-US" dirty="0" smtClean="0"/>
              <a:t> is called by apply before starting the traversal</a:t>
            </a:r>
          </a:p>
          <a:p>
            <a:r>
              <a:rPr lang="en-US" dirty="0" smtClean="0"/>
              <a:t>method </a:t>
            </a:r>
            <a:r>
              <a:rPr lang="en-US" dirty="0" err="1" smtClean="0"/>
              <a:t>end_apply</a:t>
            </a:r>
            <a:r>
              <a:rPr lang="en-US" dirty="0" smtClean="0"/>
              <a:t> is called at the end of the traversal</a:t>
            </a:r>
            <a:br>
              <a:rPr lang="en-US" dirty="0" smtClean="0"/>
            </a:br>
            <a:r>
              <a:rPr lang="en-US" dirty="0" smtClean="0"/>
              <a:t>(but beware that argument Node may have changed between these two calls in a Transform)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(”Starting type checking”);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" y="1"/>
            <a:ext cx="12102353" cy="6059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p4c-bm2-ss: Compile a P4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program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-h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Print this help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help                 Print this help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version              Print compiler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version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-I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path                Specify include path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=value           Define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U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Undefine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E                     Preprocess only, do not compile (prints program on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--p4-14                Specify language version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to compile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p4-16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Specify language version to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p4v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lang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Specify language version to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target target        Compile for the specified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target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pp file              Pretty-print the program in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the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specified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file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toJSON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file          Dump IR to JSON in the specified file.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Write output to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[Compiler debugging] Adjust logging level per file (see below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                     [Compiler debugging] Increase verbosity level (can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be repeated)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top4 pass1[,pass2]   [Compiler debugging] Dump the P4 representation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after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passes whose name contains one of `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passX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substrings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When '-v' is used this will include the compiler IR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dump folder          [Compiler debugging] Folder where P4 programs are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dumped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format is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,...,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a compiler source file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and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'level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the verbosity level for LOG messages in that file</a:t>
            </a:r>
          </a:p>
          <a:p>
            <a:pPr marL="0" indent="0">
              <a:buNone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If the node is part of a parent’s IR::Vector, IR::</a:t>
            </a:r>
            <a:r>
              <a:rPr lang="en-US" dirty="0" err="1" smtClean="0"/>
              <a:t>NameMap</a:t>
            </a:r>
            <a:r>
              <a:rPr lang="en-US" dirty="0" smtClean="0"/>
              <a:t> or IR::</a:t>
            </a:r>
            <a:r>
              <a:rPr lang="en-US" dirty="0" err="1" smtClean="0"/>
              <a:t>IndexedVector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you can just return </a:t>
            </a:r>
            <a:r>
              <a:rPr lang="en-US" dirty="0" err="1" smtClean="0"/>
              <a:t>nullptr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RemoveUnusedDeclarations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::P4Table*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isUsed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::warning("Table %1% is not used; removing",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LOG1("Removing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prune();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All P4Control nodes are in a Vector&lt;Node&gt;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Newly created node to insert after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 smtClean="0"/>
              <a:t>Inserting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If the node is stored in an IR::Vector&lt;T&gt; or IR::</a:t>
            </a:r>
            <a:r>
              <a:rPr lang="en-US" dirty="0" err="1" smtClean="0"/>
              <a:t>IndexedVector</a:t>
            </a:r>
            <a:r>
              <a:rPr lang="en-US" dirty="0" smtClean="0"/>
              <a:t>&lt;T&gt;, you can return an </a:t>
            </a:r>
            <a:br>
              <a:rPr lang="en-US" dirty="0" smtClean="0"/>
            </a:br>
            <a:r>
              <a:rPr lang="en-US" dirty="0" smtClean="0"/>
              <a:t>IR::Vector&lt;T&gt; / IR::</a:t>
            </a:r>
            <a:r>
              <a:rPr lang="en-US" dirty="0" err="1" smtClean="0"/>
              <a:t>IndexedVector</a:t>
            </a:r>
            <a:r>
              <a:rPr lang="en-US" dirty="0" smtClean="0"/>
              <a:t>&lt;T&gt; and it will be spliced within the parent</a:t>
            </a:r>
          </a:p>
          <a:p>
            <a:r>
              <a:rPr lang="en-US" dirty="0" smtClean="0"/>
              <a:t>You must know T, unfortunately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insertions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blocks-&gt;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result = new IR::Vector&lt;IR::Node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*insertions)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result-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Keep original node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convert the program to something else</a:t>
            </a:r>
            <a:br>
              <a:rPr lang="en-US" dirty="0" smtClean="0"/>
            </a:br>
            <a:r>
              <a:rPr lang="en-US" dirty="0" smtClean="0"/>
              <a:t>(e.g. 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 smtClean="0"/>
              <a:t>Keep 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e-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l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e-&gt;emplace("left",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e-&gt;emplace("right",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6659" y="4446270"/>
            <a:ext cx="1494282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::error()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::warning()</a:t>
            </a:r>
            <a:r>
              <a:rPr lang="en-US" dirty="0" smtClean="0"/>
              <a:t> for user-induced errors</a:t>
            </a:r>
          </a:p>
          <a:p>
            <a:r>
              <a:rPr lang="en-US" dirty="0" smtClean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error("Array indexing %1% applied to non-array type %2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%",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expression,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type-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file.p4(17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a[2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 smtClean="0"/>
              <a:t>They call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on IR classes involved</a:t>
            </a:r>
          </a:p>
          <a:p>
            <a:r>
              <a:rPr lang="en-US" dirty="0" smtClean="0"/>
              <a:t>One should not expose compiler data structures in error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283210"/>
            <a:ext cx="1697990" cy="16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031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debug the build 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debug P4 parsing set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 smtClean="0">
                <a:ea typeface="Consolas" charset="0"/>
                <a:cs typeface="Consolas" charset="0"/>
              </a:rPr>
              <a:t> before running the compiler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get a stack trace on a compiler crash: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(in your back-end you must </a:t>
            </a:r>
            <a:r>
              <a:rPr lang="en-US" dirty="0" err="1" smtClean="0">
                <a:ea typeface="Consolas" charset="0"/>
                <a:cs typeface="Consolas" charset="0"/>
              </a:rPr>
              <a:t>setup_signals</a:t>
            </a:r>
            <a:r>
              <a:rPr lang="en-US" dirty="0" smtClean="0">
                <a:ea typeface="Consolas" charset="0"/>
                <a:cs typeface="Consolas" charset="0"/>
              </a:rPr>
              <a:t>() in main (in lib/</a:t>
            </a:r>
            <a:r>
              <a:rPr lang="en-US" dirty="0" err="1" smtClean="0">
                <a:ea typeface="Consolas" charset="0"/>
                <a:cs typeface="Consolas" charset="0"/>
              </a:rPr>
              <a:t>crash.h</a:t>
            </a:r>
            <a:r>
              <a:rPr lang="en-US" dirty="0" smtClean="0">
                <a:ea typeface="Consolas" charset="0"/>
                <a:cs typeface="Consolas" charset="0"/>
              </a:rPr>
              <a:t>))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run with –Tcrash:1</a:t>
            </a:r>
          </a:p>
          <a:p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is not compatible with the garbage collector library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If you want to run the compiler with </a:t>
            </a:r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comment-out the </a:t>
            </a:r>
            <a:r>
              <a:rPr lang="en-US" dirty="0" err="1" smtClean="0">
                <a:ea typeface="Consolas" charset="0"/>
                <a:cs typeface="Consolas" charset="0"/>
              </a:rPr>
              <a:t>gc</a:t>
            </a:r>
            <a:r>
              <a:rPr lang="en-US" dirty="0" smtClean="0">
                <a:ea typeface="Consolas" charset="0"/>
                <a:cs typeface="Consolas" charset="0"/>
              </a:rPr>
              <a:t> library from the </a:t>
            </a:r>
            <a:r>
              <a:rPr lang="en-US" dirty="0" err="1" smtClean="0">
                <a:ea typeface="Consolas" charset="0"/>
                <a:cs typeface="Consolas" charset="0"/>
              </a:rPr>
              <a:t>toplevel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ea typeface="Consolas" charset="0"/>
                <a:cs typeface="Consolas" charset="0"/>
              </a:rPr>
              <a:t>configure.ac</a:t>
            </a:r>
            <a:r>
              <a:rPr lang="en-US" dirty="0" smtClean="0">
                <a:ea typeface="Consolas" charset="0"/>
                <a:cs typeface="Consolas" charset="0"/>
              </a:rPr>
              <a:t> file: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FF0000"/>
                </a:solidFill>
                <a:ea typeface="Consolas" charset="0"/>
                <a:cs typeface="Consolas" charset="0"/>
              </a:rPr>
              <a:t>dnl</a:t>
            </a:r>
            <a:r>
              <a:rPr lang="en-US" dirty="0" smtClean="0">
                <a:solidFill>
                  <a:srgbClr val="FF000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AC_CHECK_LIB</a:t>
            </a:r>
            <a:r>
              <a:rPr lang="en-US" dirty="0">
                <a:ea typeface="Consolas" charset="0"/>
                <a:cs typeface="Consolas" charset="0"/>
              </a:rPr>
              <a:t>([</a:t>
            </a:r>
            <a:r>
              <a:rPr lang="en-US" dirty="0" err="1">
                <a:ea typeface="Consolas" charset="0"/>
                <a:cs typeface="Consolas" charset="0"/>
              </a:rPr>
              <a:t>gc</a:t>
            </a:r>
            <a:r>
              <a:rPr lang="en-US" dirty="0">
                <a:ea typeface="Consolas" charset="0"/>
                <a:cs typeface="Consolas" charset="0"/>
              </a:rPr>
              <a:t>], [</a:t>
            </a:r>
            <a:r>
              <a:rPr lang="en-US" dirty="0" err="1">
                <a:ea typeface="Consolas" charset="0"/>
                <a:cs typeface="Consolas" charset="0"/>
              </a:rPr>
              <a:t>GC_malloc</a:t>
            </a:r>
            <a:r>
              <a:rPr lang="en-US" dirty="0">
                <a:ea typeface="Consolas" charset="0"/>
                <a:cs typeface="Consolas" charset="0"/>
              </a:rPr>
              <a:t>], [], [AC_MSG_ERROR([Missing GC library</a:t>
            </a:r>
            <a:r>
              <a:rPr lang="en-US" dirty="0" smtClean="0">
                <a:ea typeface="Consolas" charset="0"/>
                <a:cs typeface="Consolas" charset="0"/>
              </a:rPr>
              <a:t>])])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Of course, you will have lots of leaks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018" y="104140"/>
            <a:ext cx="2730500" cy="20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 smtClean="0"/>
              <a:t> macro to signal compiler bugs. This macro always throws.</a:t>
            </a:r>
          </a:p>
          <a:p>
            <a:pPr lvl="1"/>
            <a:r>
              <a:rPr lang="en-US" dirty="0" smtClean="0"/>
              <a:t>Same arguments as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 smtClean="0"/>
          </a:p>
          <a:p>
            <a:pPr lvl="1"/>
            <a:r>
              <a:rPr lang="en-US" dirty="0"/>
              <a:t>One </a:t>
            </a:r>
            <a:r>
              <a:rPr lang="en-US" b="1" i="1" dirty="0"/>
              <a:t>can</a:t>
            </a:r>
            <a:r>
              <a:rPr lang="en-US" dirty="0"/>
              <a:t> expose internal data structures </a:t>
            </a:r>
            <a:r>
              <a:rPr lang="en-US" dirty="0" smtClean="0"/>
              <a:t>when calling BUG</a:t>
            </a:r>
          </a:p>
          <a:p>
            <a:r>
              <a:rPr lang="en-US" dirty="0" smtClean="0"/>
              <a:t>Don’t use assert</a:t>
            </a:r>
          </a:p>
          <a:p>
            <a:r>
              <a:rPr lang="en-US" dirty="0" smtClean="0"/>
              <a:t>Use CHECK_NULL() to check for null pointers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 smtClean="0"/>
              <a:t> = assert +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 smtClean="0"/>
              <a:t> in one macro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</a:t>
            </a:r>
            <a:r>
              <a:rPr lang="en-US" dirty="0" smtClean="0"/>
              <a:t>type", f);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print_context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-&gt; shows the position in the IR tree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47" y="1825625"/>
            <a:ext cx="11335407" cy="4351338"/>
          </a:xfrm>
        </p:spPr>
        <p:txBody>
          <a:bodyPr/>
          <a:lstStyle/>
          <a:p>
            <a:r>
              <a:rPr lang="en-US" dirty="0" smtClean="0"/>
              <a:t>Keep the compiler deterministic</a:t>
            </a:r>
          </a:p>
          <a:p>
            <a:pPr lvl="1"/>
            <a:r>
              <a:rPr lang="en-US" dirty="0" smtClean="0"/>
              <a:t>Front-end and mid-ends are all deterministic</a:t>
            </a:r>
          </a:p>
          <a:p>
            <a:r>
              <a:rPr lang="en-US" dirty="0" smtClean="0"/>
              <a:t>Each </a:t>
            </a:r>
            <a:r>
              <a:rPr lang="en-US" dirty="0"/>
              <a:t>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</a:t>
            </a:r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e.g., in Node::</a:t>
            </a:r>
            <a:r>
              <a:rPr lang="en-US" dirty="0" err="1" smtClean="0"/>
              <a:t>trace_creation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ordered_map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::map) and </a:t>
            </a:r>
            <a:br>
              <a:rPr lang="en-US" dirty="0" smtClean="0"/>
            </a:br>
            <a:r>
              <a:rPr lang="en-US" dirty="0" err="1" smtClean="0"/>
              <a:t>ordered_set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::set) if you plan to iterate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6512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::dump(</a:t>
            </a:r>
            <a:r>
              <a:rPr lang="en-US" dirty="0" err="1" smtClean="0"/>
              <a:t>const</a:t>
            </a:r>
            <a:r>
              <a:rPr lang="en-US" dirty="0" smtClean="0"/>
              <a:t> IR::Node*)</a:t>
            </a:r>
            <a:br>
              <a:rPr lang="en-US" dirty="0" smtClean="0"/>
            </a:br>
            <a:r>
              <a:rPr lang="en-US" dirty="0" smtClean="0"/>
              <a:t>dumps the internal IR representation of a node as human-readable text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id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 are </a:t>
            </a:r>
          </a:p>
          <a:p>
            <a:r>
              <a:rPr lang="en-US" dirty="0" smtClean="0"/>
              <a:t>indented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59755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P4Program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&lt;Annotation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/>
              <a:t>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dbp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IR::Node*)</a:t>
            </a:r>
            <a:r>
              <a:rPr lang="en-US" dirty="0" smtClean="0">
                <a:ea typeface="Consolas" charset="0"/>
                <a:cs typeface="Consolas" charset="0"/>
              </a:rPr>
              <a:t> is an abbreviated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dbprint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Beware: -T cannot specify header </a:t>
            </a:r>
            <a:r>
              <a:rPr lang="en-US" dirty="0" smtClean="0">
                <a:ea typeface="Consolas" charset="0"/>
                <a:cs typeface="Consolas" charset="0"/>
              </a:rPr>
              <a:t>files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 LOG statement in a header file is traced in the </a:t>
            </a:r>
            <a:r>
              <a:rPr lang="en-US" dirty="0" err="1" smtClean="0">
                <a:ea typeface="Consolas" charset="0"/>
                <a:cs typeface="Consolas" charset="0"/>
              </a:rPr>
              <a:t>cpp</a:t>
            </a:r>
            <a:r>
              <a:rPr lang="en-US" dirty="0" smtClean="0">
                <a:ea typeface="Consolas" charset="0"/>
                <a:cs typeface="Consolas" charset="0"/>
              </a:rPr>
              <a:t> files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which include that header file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E.g., -Tpass_manager:1 will print passes as they are executed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hard part?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13" y="1825624"/>
            <a:ext cx="11346511" cy="47694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Keeping track of various node versions</a:t>
            </a:r>
          </a:p>
          <a:p>
            <a:r>
              <a:rPr lang="en-US" dirty="0" smtClean="0"/>
              <a:t>New versions of nodes are created while transformations occur</a:t>
            </a:r>
          </a:p>
          <a:p>
            <a:r>
              <a:rPr lang="en-US" dirty="0" smtClean="0"/>
              <a:t>Even nodes that you are not touching</a:t>
            </a:r>
          </a:p>
          <a:p>
            <a:pPr lvl="1"/>
            <a:r>
              <a:rPr lang="en-US" dirty="0" smtClean="0"/>
              <a:t>the ancestors of the nodes you are touching</a:t>
            </a:r>
          </a:p>
          <a:p>
            <a:r>
              <a:rPr lang="en-US" dirty="0" smtClean="0"/>
              <a:t>References to nodes may become stale</a:t>
            </a:r>
          </a:p>
          <a:p>
            <a:pPr lvl="1"/>
            <a:r>
              <a:rPr lang="en-US" dirty="0" smtClean="0"/>
              <a:t>pointing to old versions of the nodes, no longer in the IR tree</a:t>
            </a:r>
          </a:p>
          <a:p>
            <a:pPr lvl="1"/>
            <a:r>
              <a:rPr lang="en-US" dirty="0" smtClean="0"/>
              <a:t>so your carefully constructed maps may need to be reconstructed if you do </a:t>
            </a:r>
            <a:r>
              <a:rPr lang="en-US" i="1" dirty="0" smtClean="0"/>
              <a:t>anything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ReferenceMap</a:t>
            </a:r>
            <a:r>
              <a:rPr lang="en-US" dirty="0" smtClean="0"/>
              <a:t>, </a:t>
            </a:r>
            <a:r>
              <a:rPr lang="en-US" dirty="0" err="1" smtClean="0"/>
              <a:t>TypeMap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 smtClean="0"/>
              <a:t>general, you cannot run two Transforms in sequence if they use some precomputed data structures, since the first will change the </a:t>
            </a:r>
            <a:r>
              <a:rPr lang="en-US" dirty="0" smtClean="0"/>
              <a:t>program and invalidate the maps</a:t>
            </a:r>
            <a:endParaRPr lang="en-US" dirty="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9843713" y="709854"/>
            <a:ext cx="1594103" cy="1601541"/>
            <a:chOff x="6809186" y="2405916"/>
            <a:chExt cx="3157640" cy="3095597"/>
          </a:xfrm>
        </p:grpSpPr>
        <p:sp>
          <p:nvSpPr>
            <p:cNvPr id="4" name="Isosceles Triangle 14"/>
            <p:cNvSpPr/>
            <p:nvPr/>
          </p:nvSpPr>
          <p:spPr>
            <a:xfrm>
              <a:off x="6809186" y="2492288"/>
              <a:ext cx="3157640" cy="300922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1"/>
            <p:cNvSpPr/>
            <p:nvPr/>
          </p:nvSpPr>
          <p:spPr>
            <a:xfrm>
              <a:off x="8178165" y="4603338"/>
              <a:ext cx="827289" cy="89817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468520" y="4391645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39200" y="4006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0" y="3625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3244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58200" y="2786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2405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8676900" y="4201442"/>
              <a:ext cx="198052" cy="2237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590380" y="3820441"/>
              <a:ext cx="2845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90380" y="3439441"/>
              <a:ext cx="1321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666580" y="2982242"/>
              <a:ext cx="142286" cy="2618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437980" y="2601242"/>
              <a:ext cx="142286" cy="1856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540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 writing compiler 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6591" cy="4351338"/>
          </a:xfrm>
        </p:spPr>
        <p:txBody>
          <a:bodyPr/>
          <a:lstStyle/>
          <a:p>
            <a:r>
              <a:rPr lang="en-US" dirty="0" smtClean="0"/>
              <a:t>Read the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>spec</a:t>
            </a:r>
          </a:p>
          <a:p>
            <a:r>
              <a:rPr lang="en-US" dirty="0" smtClean="0"/>
              <a:t>Browse the *.</a:t>
            </a:r>
            <a:r>
              <a:rPr lang="en-US" dirty="0" err="1" smtClean="0"/>
              <a:t>def</a:t>
            </a:r>
            <a:r>
              <a:rPr lang="en-US" dirty="0" smtClean="0"/>
              <a:t> IR definition files and understand what they represent</a:t>
            </a:r>
          </a:p>
          <a:p>
            <a:r>
              <a:rPr lang="en-US" dirty="0" smtClean="0"/>
              <a:t>Understand the visitor interfaces (Inspector, Transform)</a:t>
            </a:r>
          </a:p>
          <a:p>
            <a:r>
              <a:rPr lang="en-US" dirty="0" smtClean="0"/>
              <a:t>Read this document to know what tools are available</a:t>
            </a:r>
          </a:p>
          <a:p>
            <a:pPr lvl="1"/>
            <a:r>
              <a:rPr lang="en-US" dirty="0" smtClean="0"/>
              <a:t>especially the section “IR and Visitors”</a:t>
            </a:r>
          </a:p>
          <a:p>
            <a:r>
              <a:rPr lang="en-US" dirty="0" smtClean="0"/>
              <a:t>Browse the code top-down (starting from main)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4" y="4537591"/>
            <a:ext cx="3175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19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the provided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</a:p>
          <a:p>
            <a:r>
              <a:rPr lang="en-US" dirty="0" smtClean="0"/>
              <a:t>Mid-end passes</a:t>
            </a:r>
            <a:endParaRPr lang="en-US" dirty="0"/>
          </a:p>
        </p:txBody>
      </p:sp>
      <p:pic>
        <p:nvPicPr>
          <p:cNvPr id="4" name="Picture 3" descr="... America's Most Popular National Parks - Yellowstone National Park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279" y="803439"/>
            <a:ext cx="3202061" cy="24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941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(v1.0 / 1.1) front-end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in frontends/p4-14</a:t>
            </a:r>
          </a:p>
          <a:p>
            <a:r>
              <a:rPr lang="en-US" dirty="0" smtClean="0"/>
              <a:t>Parsed using flex / </a:t>
            </a:r>
            <a:r>
              <a:rPr lang="en-US" dirty="0" err="1" smtClean="0"/>
              <a:t>yacc</a:t>
            </a:r>
            <a:endParaRPr lang="en-US" dirty="0" smtClean="0"/>
          </a:p>
          <a:p>
            <a:r>
              <a:rPr lang="en-US" dirty="0" smtClean="0"/>
              <a:t>Supports all of P4</a:t>
            </a:r>
            <a:r>
              <a:rPr lang="en-US" baseline="-25000" dirty="0" smtClean="0"/>
              <a:t>14</a:t>
            </a:r>
            <a:r>
              <a:rPr lang="en-US" dirty="0"/>
              <a:t> </a:t>
            </a:r>
            <a:r>
              <a:rPr lang="en-US" dirty="0" smtClean="0"/>
              <a:t>v1.0 and v1.1</a:t>
            </a:r>
            <a:endParaRPr lang="en-US" baseline="-25000" dirty="0" smtClean="0"/>
          </a:p>
          <a:p>
            <a:r>
              <a:rPr lang="en-US" dirty="0" smtClean="0"/>
              <a:t>Some IR classes are only used to represent </a:t>
            </a:r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</a:t>
            </a:r>
            <a:r>
              <a:rPr lang="en-US" dirty="0" smtClean="0"/>
              <a:t>programs</a:t>
            </a:r>
          </a:p>
          <a:p>
            <a:r>
              <a:rPr lang="en-US" dirty="0" smtClean="0"/>
              <a:t>Custom P4</a:t>
            </a:r>
            <a:r>
              <a:rPr lang="en-US" baseline="-25000" dirty="0" smtClean="0"/>
              <a:t>14</a:t>
            </a:r>
            <a:r>
              <a:rPr lang="en-US" dirty="0" smtClean="0"/>
              <a:t> type </a:t>
            </a:r>
            <a:r>
              <a:rPr lang="en-US" dirty="0" smtClean="0"/>
              <a:t>inference </a:t>
            </a:r>
          </a:p>
          <a:p>
            <a:r>
              <a:rPr lang="en-US" dirty="0" smtClean="0"/>
              <a:t>Converted to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IR</a:t>
            </a:r>
          </a:p>
          <a:p>
            <a:r>
              <a:rPr lang="en-US" dirty="0" smtClean="0"/>
              <a:t>Uses the v1model.p4 architectural model</a:t>
            </a:r>
            <a:endParaRPr lang="en-US" dirty="0"/>
          </a:p>
        </p:txBody>
      </p:sp>
      <p:pic>
        <p:nvPicPr>
          <p:cNvPr id="3" name="Picture 2" descr="classic car blue - vector Clip A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704399"/>
            <a:ext cx="2080990" cy="15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>compiler front-end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Parser written using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r>
              <a:rPr lang="en-US" dirty="0" smtClean="0"/>
              <a:t> 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bison</a:t>
            </a:r>
          </a:p>
          <a:p>
            <a:r>
              <a:rPr lang="en-US" dirty="0" smtClean="0"/>
              <a:t>Grammar is difficult to express using bison capabilities</a:t>
            </a:r>
          </a:p>
          <a:p>
            <a:r>
              <a:rPr lang="en-US" dirty="0" smtClean="0"/>
              <a:t>Parser, </a:t>
            </a:r>
            <a:r>
              <a:rPr lang="en-US" dirty="0" err="1" smtClean="0"/>
              <a:t>lexer</a:t>
            </a:r>
            <a:r>
              <a:rPr lang="en-US" dirty="0" smtClean="0"/>
              <a:t> and symbol manager cooperate to resolve identifiers</a:t>
            </a:r>
          </a:p>
          <a:p>
            <a:pPr lvl="1"/>
            <a:r>
              <a:rPr lang="en-US" dirty="0" smtClean="0"/>
              <a:t>Lexer distinguishes types from regular identifiers using symbol table</a:t>
            </a:r>
          </a:p>
          <a:p>
            <a:pPr lvl="1"/>
            <a:r>
              <a:rPr lang="en-US" dirty="0" err="1" smtClean="0"/>
              <a:t>symbol_table.h</a:t>
            </a:r>
            <a:r>
              <a:rPr lang="en-US" dirty="0" smtClean="0"/>
              <a:t>/</a:t>
            </a:r>
            <a:r>
              <a:rPr lang="en-US" dirty="0" err="1" smtClean="0"/>
              <a:t>cpp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 smtClean="0"/>
              <a:t>Important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59" y="886801"/>
            <a:ext cx="11370351" cy="574104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</a:t>
            </a:r>
            <a:r>
              <a:rPr lang="en-US" dirty="0" smtClean="0"/>
              <a:t>P4Program</a:t>
            </a:r>
          </a:p>
          <a:p>
            <a:r>
              <a:rPr lang="en-US" dirty="0" smtClean="0"/>
              <a:t>IR::Constant – integer literal (uses </a:t>
            </a:r>
            <a:r>
              <a:rPr lang="en-US" dirty="0" err="1" smtClean="0"/>
              <a:t>libgmp</a:t>
            </a:r>
            <a:r>
              <a:rPr lang="en-US" dirty="0" smtClean="0"/>
              <a:t> for arbitrary precision)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IDeclaration</a:t>
            </a:r>
            <a:r>
              <a:rPr lang="en-US" dirty="0" smtClean="0"/>
              <a:t> – interface for all classes that introduce a new name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INamespace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interface for all classes that introduce a new scope</a:t>
            </a:r>
          </a:p>
          <a:p>
            <a:r>
              <a:rPr lang="en-US" dirty="0" smtClean="0"/>
              <a:t>IR::P4Table – a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r>
              <a:rPr lang="en-US" dirty="0" smtClean="0"/>
              <a:t>table (“V1Table” is used for </a:t>
            </a:r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</a:t>
            </a:r>
            <a:r>
              <a:rPr lang="en-US" dirty="0" smtClean="0"/>
              <a:t>P4Parser, IR</a:t>
            </a:r>
            <a:r>
              <a:rPr lang="en-US" dirty="0" smtClean="0"/>
              <a:t>::</a:t>
            </a:r>
            <a:r>
              <a:rPr lang="en-US" dirty="0" smtClean="0"/>
              <a:t>P4Control, IR</a:t>
            </a:r>
            <a:r>
              <a:rPr lang="en-US" dirty="0" smtClean="0"/>
              <a:t>::P4Action –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objects</a:t>
            </a:r>
            <a:endParaRPr lang="en-US" dirty="0" smtClean="0"/>
          </a:p>
          <a:p>
            <a:r>
              <a:rPr lang="en-US" dirty="0" smtClean="0"/>
              <a:t>IR::</a:t>
            </a:r>
            <a:r>
              <a:rPr lang="en-US" dirty="0" err="1" smtClean="0"/>
              <a:t>Type_Control</a:t>
            </a:r>
            <a:r>
              <a:rPr lang="en-US" dirty="0" smtClean="0"/>
              <a:t> – A control block </a:t>
            </a:r>
            <a:r>
              <a:rPr lang="en-US" dirty="0" smtClean="0"/>
              <a:t>type declaration (also </a:t>
            </a:r>
            <a:r>
              <a:rPr lang="en-US" dirty="0" smtClean="0"/>
              <a:t>for Parser, Action, Table)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Declaration_ID</a:t>
            </a:r>
            <a:r>
              <a:rPr lang="en-US" dirty="0" smtClean="0"/>
              <a:t> – a declaration that is just an identifier (e.g., in </a:t>
            </a:r>
            <a:r>
              <a:rPr lang="en-US" dirty="0" err="1" smtClean="0"/>
              <a:t>enum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Declaration_Instance</a:t>
            </a:r>
            <a:r>
              <a:rPr lang="en-US" dirty="0" smtClean="0"/>
              <a:t> – instantiates a compile-time object calling a constructor</a:t>
            </a:r>
            <a:endParaRPr lang="en-US" dirty="0" smtClean="0"/>
          </a:p>
          <a:p>
            <a:r>
              <a:rPr lang="en-US" dirty="0" smtClean="0"/>
              <a:t>IR::Parameter – function/method/block parameter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Type_Extern</a:t>
            </a:r>
            <a:r>
              <a:rPr lang="en-US" dirty="0" smtClean="0"/>
              <a:t> – represents an extern block type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TypeSpecialized</a:t>
            </a:r>
            <a:r>
              <a:rPr lang="en-US" dirty="0" smtClean="0"/>
              <a:t> – e.g., </a:t>
            </a:r>
            <a:r>
              <a:rPr lang="en-US" dirty="0" err="1" smtClean="0"/>
              <a:t>ext</a:t>
            </a:r>
            <a:r>
              <a:rPr lang="en-US" dirty="0" smtClean="0"/>
              <a:t>&lt;bit&lt;32&gt;&gt;, where </a:t>
            </a:r>
            <a:r>
              <a:rPr lang="en-US" dirty="0" err="1" smtClean="0"/>
              <a:t>ext</a:t>
            </a:r>
            <a:r>
              <a:rPr lang="en-US" dirty="0" smtClean="0"/>
              <a:t> is an extern</a:t>
            </a:r>
            <a:endParaRPr lang="en-US" dirty="0"/>
          </a:p>
          <a:p>
            <a:r>
              <a:rPr lang="en-US" dirty="0" smtClean="0"/>
              <a:t>IR::</a:t>
            </a:r>
            <a:r>
              <a:rPr lang="en-US" dirty="0" err="1" smtClean="0"/>
              <a:t>TypeNameExpression</a:t>
            </a:r>
            <a:r>
              <a:rPr lang="en-US" dirty="0" smtClean="0"/>
              <a:t> – e.g., </a:t>
            </a:r>
            <a:r>
              <a:rPr lang="en-US" dirty="0" err="1" smtClean="0"/>
              <a:t>enum</a:t>
            </a:r>
            <a:r>
              <a:rPr lang="en-US" dirty="0" smtClean="0"/>
              <a:t> X { b }  X x =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/>
              <a:t>.b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365125"/>
            <a:ext cx="10752221" cy="1325563"/>
          </a:xfrm>
        </p:spPr>
        <p:txBody>
          <a:bodyPr/>
          <a:lstStyle/>
          <a:p>
            <a:r>
              <a:rPr lang="en-US" dirty="0" smtClean="0"/>
              <a:t>Front-end </a:t>
            </a:r>
            <a:r>
              <a:rPr lang="en-US" dirty="0" smtClean="0"/>
              <a:t>passes (frontends/p4/frontend.cpp)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95" y="1600201"/>
            <a:ext cx="9488905" cy="50338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Pretty printing</a:t>
            </a:r>
            <a:endParaRPr lang="en-US" dirty="0"/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</a:t>
            </a:r>
            <a:r>
              <a:rPr lang="en-US" dirty="0" smtClean="0"/>
              <a:t>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Constant folding</a:t>
            </a:r>
          </a:p>
          <a:p>
            <a:r>
              <a:rPr lang="en-US" dirty="0" smtClean="0"/>
              <a:t>Strength reduction</a:t>
            </a:r>
          </a:p>
          <a:p>
            <a:r>
              <a:rPr lang="en-US" dirty="0" smtClean="0"/>
              <a:t>Dead code removal</a:t>
            </a:r>
          </a:p>
          <a:p>
            <a:r>
              <a:rPr lang="en-US" dirty="0" smtClean="0"/>
              <a:t>Compile-time evaluation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803" y="4788852"/>
            <a:ext cx="2426192" cy="11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ValidateParsedProgram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63"/>
            <a:ext cx="10515600" cy="46289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Run </a:t>
            </a:r>
            <a:r>
              <a:rPr lang="en-US" dirty="0"/>
              <a:t>immediately after parsing.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no type information at </a:t>
            </a:r>
            <a:r>
              <a:rPr lang="en-US" dirty="0" smtClean="0"/>
              <a:t>this </a:t>
            </a:r>
            <a:r>
              <a:rPr lang="en-US" dirty="0"/>
              <a:t>point, so </a:t>
            </a:r>
            <a:r>
              <a:rPr lang="en-US" dirty="0" smtClean="0"/>
              <a:t>it does </a:t>
            </a:r>
            <a:r>
              <a:rPr lang="en-US" dirty="0"/>
              <a:t>only simple checks.</a:t>
            </a:r>
          </a:p>
          <a:p>
            <a:pPr lvl="1"/>
            <a:r>
              <a:rPr lang="en-US" dirty="0" smtClean="0"/>
              <a:t>integer </a:t>
            </a:r>
            <a:r>
              <a:rPr lang="en-US" dirty="0"/>
              <a:t>constants have valid types</a:t>
            </a:r>
          </a:p>
          <a:p>
            <a:pPr lvl="1"/>
            <a:r>
              <a:rPr lang="en-US" dirty="0" smtClean="0"/>
              <a:t>don't </a:t>
            </a:r>
            <a:r>
              <a:rPr lang="en-US" dirty="0"/>
              <a:t>care _ is not used as a name for methods, fields, </a:t>
            </a:r>
            <a:r>
              <a:rPr lang="en-US" dirty="0" smtClean="0"/>
              <a:t>variables</a:t>
            </a:r>
            <a:r>
              <a:rPr lang="en-US" dirty="0"/>
              <a:t>, instances</a:t>
            </a:r>
          </a:p>
          <a:p>
            <a:pPr lvl="1"/>
            <a:r>
              <a:rPr lang="en-US" dirty="0" smtClean="0"/>
              <a:t>unions </a:t>
            </a:r>
            <a:r>
              <a:rPr lang="en-US" dirty="0"/>
              <a:t>have at least </a:t>
            </a:r>
            <a:r>
              <a:rPr lang="en-US" dirty="0" smtClean="0"/>
              <a:t>one field</a:t>
            </a:r>
            <a:endParaRPr lang="en-US" dirty="0"/>
          </a:p>
          <a:p>
            <a:pPr lvl="1"/>
            <a:r>
              <a:rPr lang="en-US" dirty="0" smtClean="0"/>
              <a:t>width </a:t>
            </a:r>
            <a:r>
              <a:rPr lang="en-US" dirty="0"/>
              <a:t>of bit&lt;&gt; types is positive</a:t>
            </a:r>
          </a:p>
          <a:p>
            <a:pPr lvl="1"/>
            <a:r>
              <a:rPr lang="en-US" dirty="0" smtClean="0"/>
              <a:t>width </a:t>
            </a:r>
            <a:r>
              <a:rPr lang="en-US" dirty="0"/>
              <a:t>of </a:t>
            </a:r>
            <a:r>
              <a:rPr lang="en-US" dirty="0" err="1"/>
              <a:t>int</a:t>
            </a:r>
            <a:r>
              <a:rPr lang="en-US" dirty="0"/>
              <a:t>&lt;&gt; types is larger than 1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parser state is named 'accept' or 'reject'</a:t>
            </a:r>
          </a:p>
          <a:p>
            <a:pPr lvl="1"/>
            <a:r>
              <a:rPr lang="en-US" dirty="0" smtClean="0"/>
              <a:t>constructor </a:t>
            </a:r>
            <a:r>
              <a:rPr lang="en-US" dirty="0"/>
              <a:t>parameters are direction-less</a:t>
            </a:r>
          </a:p>
          <a:p>
            <a:pPr lvl="1"/>
            <a:r>
              <a:rPr lang="en-US" dirty="0" smtClean="0"/>
              <a:t>tables </a:t>
            </a:r>
            <a:r>
              <a:rPr lang="en-US" dirty="0"/>
              <a:t>have an actions and a </a:t>
            </a:r>
            <a:r>
              <a:rPr lang="en-US" dirty="0" err="1"/>
              <a:t>default_action</a:t>
            </a:r>
            <a:r>
              <a:rPr lang="en-US" dirty="0"/>
              <a:t> properties</a:t>
            </a:r>
          </a:p>
          <a:p>
            <a:pPr lvl="1"/>
            <a:r>
              <a:rPr lang="en-US" dirty="0" smtClean="0"/>
              <a:t>table </a:t>
            </a:r>
            <a:r>
              <a:rPr lang="en-US" dirty="0"/>
              <a:t>parameters are never directionless</a:t>
            </a:r>
          </a:p>
          <a:p>
            <a:pPr lvl="1"/>
            <a:r>
              <a:rPr lang="en-US" dirty="0" smtClean="0"/>
              <a:t>instantiations </a:t>
            </a:r>
            <a:r>
              <a:rPr lang="en-US" dirty="0"/>
              <a:t>appear at the top-level only</a:t>
            </a:r>
          </a:p>
          <a:p>
            <a:pPr lvl="1"/>
            <a:r>
              <a:rPr lang="en-US" dirty="0" smtClean="0"/>
              <a:t>switch </a:t>
            </a:r>
            <a:r>
              <a:rPr lang="en-US" dirty="0"/>
              <a:t>statements do not occur in actions</a:t>
            </a:r>
          </a:p>
          <a:p>
            <a:pPr lvl="1"/>
            <a:r>
              <a:rPr lang="en-US" dirty="0" smtClean="0"/>
              <a:t>instantiations </a:t>
            </a:r>
            <a:r>
              <a:rPr lang="en-US" dirty="0"/>
              <a:t>do not occur in actions</a:t>
            </a:r>
          </a:p>
          <a:p>
            <a:pPr lvl="1"/>
            <a:r>
              <a:rPr lang="en-US" dirty="0" smtClean="0"/>
              <a:t>constructors </a:t>
            </a:r>
            <a:r>
              <a:rPr lang="en-US" dirty="0"/>
              <a:t>are not invoked in </a:t>
            </a:r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returns and exits do not appear in parsers</a:t>
            </a:r>
            <a:endParaRPr lang="en-US" dirty="0"/>
          </a:p>
        </p:txBody>
      </p:sp>
      <p:pic>
        <p:nvPicPr>
          <p:cNvPr id="4" name="Picture 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515" y="624388"/>
            <a:ext cx="743201" cy="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2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 smtClean="0"/>
              <a:t>CreateBuiltins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</a:t>
            </a:r>
            <a:r>
              <a:rPr lang="en-US" dirty="0"/>
              <a:t>accept and reject states.</a:t>
            </a:r>
          </a:p>
          <a:p>
            <a:r>
              <a:rPr lang="en-US" dirty="0" smtClean="0"/>
              <a:t>Adds </a:t>
            </a:r>
            <a:r>
              <a:rPr lang="en-US" dirty="0"/>
              <a:t>parentheses to action invocations in tables: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actions = { a; } becomes actions = { a(); }</a:t>
            </a:r>
          </a:p>
          <a:p>
            <a:r>
              <a:rPr lang="en-US" dirty="0" smtClean="0"/>
              <a:t>Parser </a:t>
            </a:r>
            <a:r>
              <a:rPr lang="en-US" dirty="0"/>
              <a:t>states without selects will transition to reject.</a:t>
            </a:r>
          </a:p>
          <a:p>
            <a:endParaRPr lang="en-US" dirty="0"/>
          </a:p>
        </p:txBody>
      </p:sp>
      <p:pic>
        <p:nvPicPr>
          <p:cNvPr id="4" name="Picture 3" descr="built in bookcase with desk Custom Cabinets &amp; Trim Carpentry Houston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759" y="502919"/>
            <a:ext cx="1852061" cy="24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ResolveReferences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53274" cy="48879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Most frequently used pass</a:t>
            </a:r>
          </a:p>
          <a:p>
            <a:pPr lvl="1"/>
            <a:r>
              <a:rPr lang="en-US" dirty="0" smtClean="0"/>
              <a:t>Called almost every time the program IR changes</a:t>
            </a:r>
          </a:p>
          <a:p>
            <a:r>
              <a:rPr lang="en-US" dirty="0" smtClean="0"/>
              <a:t>Fills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pPr lvl="1"/>
            <a:r>
              <a:rPr lang="en-US" dirty="0"/>
              <a:t>Maps each Path to a </a:t>
            </a:r>
            <a:r>
              <a:rPr lang="en-US" dirty="0" smtClean="0"/>
              <a:t>declaration</a:t>
            </a:r>
          </a:p>
          <a:p>
            <a:pPr lvl="1"/>
            <a:r>
              <a:rPr lang="en-US" dirty="0" smtClean="0"/>
              <a:t>See below for a description of the </a:t>
            </a:r>
            <a:r>
              <a:rPr lang="en-US" dirty="0" err="1" smtClean="0"/>
              <a:t>ReferenceMap</a:t>
            </a:r>
            <a:endParaRPr lang="en-US" dirty="0"/>
          </a:p>
          <a:p>
            <a:r>
              <a:rPr lang="en-US" dirty="0" smtClean="0"/>
              <a:t>(Does not do anything if the program has not changed since the last invocation)</a:t>
            </a:r>
          </a:p>
          <a:p>
            <a:r>
              <a:rPr lang="en-US" dirty="0" smtClean="0"/>
              <a:t>Usually it must be run starting at the </a:t>
            </a:r>
            <a:r>
              <a:rPr lang="en-US" dirty="0" err="1" smtClean="0"/>
              <a:t>toplevel</a:t>
            </a:r>
            <a:r>
              <a:rPr lang="en-US" dirty="0" smtClean="0"/>
              <a:t> P4Program</a:t>
            </a:r>
          </a:p>
          <a:p>
            <a:pPr lvl="1"/>
            <a:r>
              <a:rPr lang="en-US" dirty="0" smtClean="0"/>
              <a:t>Otherwise it may complain about unknown symbols</a:t>
            </a:r>
          </a:p>
          <a:p>
            <a:r>
              <a:rPr lang="en-US" dirty="0" smtClean="0"/>
              <a:t>Can optionally warn about shadowed symbols</a:t>
            </a:r>
          </a:p>
          <a:p>
            <a:r>
              <a:rPr lang="en-US" dirty="0" smtClean="0"/>
              <a:t>Scans namespaces inside-out: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ISimpleNamespace</a:t>
            </a:r>
            <a:r>
              <a:rPr lang="en-US" dirty="0" smtClean="0"/>
              <a:t> – at most one declaration with a given name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IGeneralNamespace</a:t>
            </a:r>
            <a:r>
              <a:rPr lang="en-US" dirty="0" smtClean="0"/>
              <a:t> – allows multiple declarations with the same name (e.g., extern methods)</a:t>
            </a:r>
          </a:p>
          <a:p>
            <a:endParaRPr lang="en-US" dirty="0"/>
          </a:p>
        </p:txBody>
      </p:sp>
      <p:pic>
        <p:nvPicPr>
          <p:cNvPr id="4" name="Picture 3" descr="AMPA Salvador Espriu: abril 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418" y="365125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00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</a:t>
            </a:r>
            <a:r>
              <a:rPr lang="en-US" dirty="0" smtClean="0"/>
              <a:t>identifiers </a:t>
            </a:r>
            <a:endParaRPr lang="en-US" dirty="0"/>
          </a:p>
          <a:p>
            <a:r>
              <a:rPr lang="en-US" dirty="0"/>
              <a:t>IR::</a:t>
            </a:r>
            <a:r>
              <a:rPr lang="en-US" dirty="0" smtClean="0"/>
              <a:t>Path </a:t>
            </a:r>
            <a:r>
              <a:rPr lang="en-US" dirty="0"/>
              <a:t>can appear in </a:t>
            </a:r>
            <a:r>
              <a:rPr lang="en-US" dirty="0" smtClean="0"/>
              <a:t>two contexts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PathExpression</a:t>
            </a:r>
            <a:r>
              <a:rPr lang="en-US" dirty="0" smtClean="0"/>
              <a:t>: an expression that refers to a name (name is a Path)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Type_Name</a:t>
            </a:r>
            <a:r>
              <a:rPr lang="en-US" dirty="0" smtClean="0"/>
              <a:t>: an expression that refers to a type by name (name is a Path)</a:t>
            </a:r>
          </a:p>
          <a:p>
            <a:r>
              <a:rPr lang="en-US" dirty="0" smtClean="0"/>
              <a:t>IR::Member represents a field access</a:t>
            </a:r>
            <a:endParaRPr lang="en-US" dirty="0"/>
          </a:p>
          <a:p>
            <a:r>
              <a:rPr lang="en-US" dirty="0" err="1" smtClean="0"/>
              <a:t>ReferenceMap</a:t>
            </a:r>
            <a:r>
              <a:rPr lang="en-US" dirty="0" smtClean="0"/>
              <a:t> core methods: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IR::</a:t>
            </a:r>
            <a:r>
              <a:rPr lang="en-US" dirty="0" err="1" smtClean="0"/>
              <a:t>IDeclaration</a:t>
            </a:r>
            <a:r>
              <a:rPr lang="en-US" dirty="0" smtClean="0"/>
              <a:t>* </a:t>
            </a:r>
            <a:r>
              <a:rPr lang="en-US" dirty="0" err="1" smtClean="0"/>
              <a:t>getDeclaration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IR::Path* path)</a:t>
            </a:r>
          </a:p>
          <a:p>
            <a:pPr lvl="1"/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smtClean="0"/>
              <a:t>base) </a:t>
            </a:r>
          </a:p>
          <a:p>
            <a:r>
              <a:rPr lang="en-US" dirty="0" err="1" smtClean="0"/>
              <a:t>ResolveReferences</a:t>
            </a:r>
            <a:r>
              <a:rPr lang="en-US" dirty="0" smtClean="0"/>
              <a:t> fills </a:t>
            </a:r>
            <a:r>
              <a:rPr lang="en-US" dirty="0"/>
              <a:t>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Note: source position </a:t>
            </a:r>
            <a:r>
              <a:rPr lang="en-US" i="1" dirty="0" smtClean="0"/>
              <a:t>is important</a:t>
            </a:r>
            <a:r>
              <a:rPr lang="en-US" dirty="0" smtClean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INode</a:t>
            </a:r>
            <a:r>
              <a:rPr lang="en-US" dirty="0" smtClean="0"/>
              <a:t> that introduced symbol referred.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dirty="0" smtClean="0"/>
              <a:t>Fresh unique name within </a:t>
            </a:r>
            <a:r>
              <a:rPr lang="en-US" smtClean="0"/>
              <a:t>the program.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7664"/>
              </p:ext>
            </p:extLst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declarations</a:t>
            </a:r>
            <a:endParaRPr lang="en-US"/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32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</a:p>
          <a:p>
            <a:r>
              <a:rPr lang="en-US" dirty="0" smtClean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 smtClean="0"/>
              <a:t>A guide to the provided passes</a:t>
            </a:r>
          </a:p>
          <a:p>
            <a:pPr lvl="1"/>
            <a:r>
              <a:rPr lang="en-US" dirty="0" smtClean="0"/>
              <a:t>Front-end passes</a:t>
            </a:r>
          </a:p>
          <a:p>
            <a:pPr lvl="1"/>
            <a:r>
              <a:rPr lang="en-US" dirty="0" smtClean="0"/>
              <a:t>Mid-end passes</a:t>
            </a:r>
            <a:endParaRPr lang="en-US" dirty="0" smtClean="0"/>
          </a:p>
          <a:p>
            <a:r>
              <a:rPr lang="en-US" dirty="0" smtClean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z = x + </a:t>
            </a:r>
            <a:r>
              <a:rPr lang="en-US" dirty="0" err="1" smtClean="0"/>
              <a:t>w.s</a:t>
            </a:r>
            <a:r>
              <a:rPr lang="en-US" dirty="0" smtClean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P4Program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smtClean="0"/>
              <a:t>declarations=Vector&lt;Node</a:t>
            </a:r>
            <a:r>
              <a:rPr lang="en-US" sz="1600" dirty="0"/>
              <a:t>&gt;[3]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0=</a:t>
            </a:r>
            <a:r>
              <a:rPr lang="en-US" sz="1600" dirty="0" err="1" smtClean="0"/>
              <a:t>Declaration_Constant</a:t>
            </a:r>
            <a:r>
              <a:rPr lang="en-US" sz="1600" dirty="0" smtClean="0"/>
              <a:t>, name=x</a:t>
            </a:r>
            <a:endParaRPr lang="en-US" sz="1600" dirty="0"/>
          </a:p>
          <a:p>
            <a:r>
              <a:rPr lang="en-US" sz="1600" dirty="0" smtClean="0"/>
              <a:t>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initializer=Constant, value=10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1=</a:t>
            </a:r>
            <a:r>
              <a:rPr lang="en-US" sz="1600" dirty="0" err="1" smtClean="0"/>
              <a:t>Type_Struct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fields=Vector&lt;</a:t>
            </a:r>
            <a:r>
              <a:rPr lang="en-US" sz="1600" dirty="0" err="1" smtClean="0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StructField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2=P4Action, name=a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parameters=</a:t>
            </a:r>
            <a:r>
              <a:rPr lang="en-US" sz="1600" dirty="0" err="1" smtClean="0"/>
              <a:t>ParameterList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parameters=Vector&lt;Parameter</a:t>
            </a:r>
            <a:r>
              <a:rPr lang="en-US" sz="1600" dirty="0"/>
              <a:t>&gt;[2]</a:t>
            </a:r>
          </a:p>
          <a:p>
            <a:r>
              <a:rPr lang="en-US" sz="1600" dirty="0"/>
              <a:t>          </a:t>
            </a:r>
            <a:r>
              <a:rPr lang="en-US" sz="1600" dirty="0" smtClean="0"/>
              <a:t>0=Parameter, name=w, direction=in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Type_Name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path=S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1=Parameter, name=z, direction=out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body=Vector&lt;</a:t>
            </a:r>
            <a:r>
              <a:rPr lang="en-US" sz="1600" dirty="0" err="1" smtClean="0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AssignmentStatement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path=z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right=Add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path=x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right=Member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expr=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dirty="0" smtClean="0"/>
              <a:t>path=w</a:t>
            </a:r>
            <a:endParaRPr lang="en-US" sz="1600" dirty="0"/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378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towels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621" y="1941096"/>
            <a:ext cx="2422358" cy="2422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Constant folding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run before and after type inference</a:t>
            </a:r>
          </a:p>
          <a:p>
            <a:r>
              <a:rPr lang="en-US" dirty="0" smtClean="0"/>
              <a:t>Run several times during compilation</a:t>
            </a:r>
          </a:p>
          <a:p>
            <a:r>
              <a:rPr lang="en-US" dirty="0" smtClean="0"/>
              <a:t>Run prior to type inference to </a:t>
            </a:r>
            <a:br>
              <a:rPr lang="en-US" dirty="0" smtClean="0"/>
            </a:br>
            <a:r>
              <a:rPr lang="en-US" dirty="0" smtClean="0"/>
              <a:t>compute the width of bit&lt;&gt; types</a:t>
            </a:r>
          </a:p>
          <a:p>
            <a:r>
              <a:rPr lang="en-US" dirty="0" smtClean="0"/>
              <a:t>Also handles some select expressions, </a:t>
            </a:r>
            <a:br>
              <a:rPr lang="en-US" dirty="0" smtClean="0"/>
            </a:br>
            <a:r>
              <a:rPr lang="en-US" dirty="0" smtClean="0"/>
              <a:t>detecting some unreachable select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8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4733"/>
            <a:ext cx="12192000" cy="52232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TypeInference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Checks </a:t>
            </a:r>
            <a:r>
              <a:rPr lang="en-US" dirty="0" smtClean="0"/>
              <a:t>program </a:t>
            </a:r>
            <a:r>
              <a:rPr lang="en-US" dirty="0" smtClean="0"/>
              <a:t>typing</a:t>
            </a:r>
          </a:p>
          <a:p>
            <a:r>
              <a:rPr lang="en-US" dirty="0" smtClean="0"/>
              <a:t>Computes values for type variables</a:t>
            </a:r>
            <a:endParaRPr lang="en-US" dirty="0" smtClean="0"/>
          </a:p>
          <a:p>
            <a:r>
              <a:rPr lang="en-US" dirty="0" smtClean="0"/>
              <a:t>Inserts explicit casts where needed</a:t>
            </a:r>
          </a:p>
          <a:p>
            <a:r>
              <a:rPr lang="en-US" dirty="0" smtClean="0"/>
              <a:t>After first execution no more casts should be ever needed – </a:t>
            </a:r>
            <a:br>
              <a:rPr lang="en-US" dirty="0" smtClean="0"/>
            </a:br>
            <a:r>
              <a:rPr lang="en-US" dirty="0" smtClean="0"/>
              <a:t>it should behave like an </a:t>
            </a:r>
            <a:r>
              <a:rPr lang="en-US" dirty="0" smtClean="0"/>
              <a:t>Inspector in all subsequent passes</a:t>
            </a:r>
            <a:endParaRPr lang="en-US" dirty="0" smtClean="0"/>
          </a:p>
          <a:p>
            <a:r>
              <a:rPr lang="en-US" dirty="0" smtClean="0"/>
              <a:t>Produces a </a:t>
            </a:r>
            <a:r>
              <a:rPr lang="en-US" dirty="0" err="1" smtClean="0"/>
              <a:t>TypeMap</a:t>
            </a:r>
            <a:endParaRPr lang="en-US" dirty="0" smtClean="0"/>
          </a:p>
          <a:p>
            <a:pPr lvl="1"/>
            <a:r>
              <a:rPr lang="en-US" dirty="0" smtClean="0"/>
              <a:t>for each node that has a type the map stores its </a:t>
            </a:r>
            <a:r>
              <a:rPr lang="en-US" b="1" dirty="0" smtClean="0"/>
              <a:t>canonical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the canonical representation is not part of the IR program DAG</a:t>
            </a:r>
            <a:br>
              <a:rPr lang="en-US" dirty="0" smtClean="0"/>
            </a:br>
            <a:r>
              <a:rPr lang="en-US" dirty="0" smtClean="0"/>
              <a:t>(e.g., </a:t>
            </a:r>
            <a:r>
              <a:rPr lang="en-US" dirty="0" err="1" smtClean="0"/>
              <a:t>struct</a:t>
            </a:r>
            <a:r>
              <a:rPr lang="en-US" dirty="0" smtClean="0"/>
              <a:t> always uses </a:t>
            </a:r>
            <a:r>
              <a:rPr lang="en-US" dirty="0" err="1" smtClean="0"/>
              <a:t>TypeName</a:t>
            </a:r>
            <a:r>
              <a:rPr lang="en-US" dirty="0" smtClean="0"/>
              <a:t> for fields, but canonical </a:t>
            </a:r>
            <a:r>
              <a:rPr lang="en-US" dirty="0" err="1" smtClean="0"/>
              <a:t>struct</a:t>
            </a:r>
            <a:r>
              <a:rPr lang="en-US" dirty="0" smtClean="0"/>
              <a:t> has actual field types)</a:t>
            </a:r>
          </a:p>
          <a:p>
            <a:pPr lvl="1"/>
            <a:r>
              <a:rPr lang="en-US" dirty="0" smtClean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5231391" y="56814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958457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966367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471635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54745"/>
              </p:ext>
            </p:extLst>
          </p:nvPr>
        </p:nvGraphicFramePr>
        <p:xfrm>
          <a:off x="8605336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806955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6159827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645075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854184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845515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827659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23008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37761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84888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76548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894764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05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199"/>
            <a:ext cx="8229600" cy="50492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Somewhat complicated due to generics</a:t>
            </a:r>
          </a:p>
          <a:p>
            <a:r>
              <a:rPr lang="en-US" dirty="0" smtClean="0"/>
              <a:t>Infers values for unspecified type-variables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Hindley</a:t>
            </a:r>
            <a:r>
              <a:rPr lang="en-US" dirty="0" smtClean="0"/>
              <a:t>-Milner </a:t>
            </a:r>
            <a:r>
              <a:rPr lang="en-US" dirty="0" smtClean="0"/>
              <a:t>(unification) algorithm</a:t>
            </a:r>
            <a:endParaRPr lang="en-US" dirty="0" smtClean="0"/>
          </a:p>
          <a:p>
            <a:pPr lvl="1"/>
            <a:r>
              <a:rPr lang="en-US" dirty="0" smtClean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, page </a:t>
            </a:r>
            <a:r>
              <a:rPr lang="en-US" dirty="0" smtClean="0"/>
              <a:t>280</a:t>
            </a:r>
          </a:p>
          <a:p>
            <a:endParaRPr lang="en-US" dirty="0" smtClean="0"/>
          </a:p>
          <a:p>
            <a:r>
              <a:rPr lang="en-US" dirty="0" smtClean="0"/>
              <a:t>The pass </a:t>
            </a:r>
            <a:r>
              <a:rPr lang="en-US" dirty="0" err="1" smtClean="0"/>
              <a:t>BindTypeVariables</a:t>
            </a:r>
            <a:r>
              <a:rPr lang="en-US" dirty="0" smtClean="0"/>
              <a:t> inserts explicit values for</a:t>
            </a:r>
            <a:br>
              <a:rPr lang="en-US" dirty="0" smtClean="0"/>
            </a:br>
            <a:r>
              <a:rPr lang="en-US" dirty="0" smtClean="0"/>
              <a:t>generic types. </a:t>
            </a:r>
            <a:br>
              <a:rPr lang="en-US" dirty="0" smtClean="0"/>
            </a:br>
            <a:r>
              <a:rPr lang="en-US" dirty="0" smtClean="0"/>
              <a:t>E.g., extract(h.ipv4) -&gt; extract&lt;IPv4&gt;(h.ipv.p4)</a:t>
            </a:r>
          </a:p>
          <a:p>
            <a:r>
              <a:rPr lang="en-US" dirty="0" smtClean="0"/>
              <a:t>The pass </a:t>
            </a:r>
            <a:r>
              <a:rPr lang="en-US" dirty="0" err="1" smtClean="0"/>
              <a:t>ClearTypeMap</a:t>
            </a:r>
            <a:r>
              <a:rPr lang="en-US" dirty="0" smtClean="0"/>
              <a:t> erases the </a:t>
            </a:r>
            <a:r>
              <a:rPr lang="en-US" dirty="0" err="1" smtClean="0"/>
              <a:t>typeMap</a:t>
            </a:r>
            <a:r>
              <a:rPr lang="en-US" dirty="0" smtClean="0"/>
              <a:t>; it should be called when the types of some objects may change </a:t>
            </a:r>
            <a:br>
              <a:rPr lang="en-US" dirty="0" smtClean="0"/>
            </a:br>
            <a:r>
              <a:rPr lang="en-US" dirty="0" smtClean="0"/>
              <a:t>(e.g. convert </a:t>
            </a:r>
            <a:r>
              <a:rPr lang="en-US" dirty="0" err="1" smtClean="0"/>
              <a:t>enum</a:t>
            </a:r>
            <a:r>
              <a:rPr lang="en-US" dirty="0" smtClean="0"/>
              <a:t> to integers)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4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StrengthReduction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Purely syntactic</a:t>
            </a:r>
          </a:p>
          <a:p>
            <a:pPr lvl="1"/>
            <a:r>
              <a:rPr lang="en-US" dirty="0" smtClean="0"/>
              <a:t>Rewrite div/mod/multiply by powers of two</a:t>
            </a:r>
          </a:p>
          <a:p>
            <a:r>
              <a:rPr lang="en-US" dirty="0" smtClean="0"/>
              <a:t>Also does some algebraic optimizations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dd/subtract with 0, shift with zero</a:t>
            </a:r>
          </a:p>
          <a:p>
            <a:pPr lvl="1"/>
            <a:r>
              <a:rPr lang="en-US" dirty="0" smtClean="0"/>
              <a:t>multiply/divide with 0 or 1</a:t>
            </a:r>
          </a:p>
          <a:p>
            <a:pPr lvl="1"/>
            <a:r>
              <a:rPr lang="en-US" dirty="0" smtClean="0"/>
              <a:t>bitwise operations with constants</a:t>
            </a:r>
          </a:p>
        </p:txBody>
      </p:sp>
      <p:pic>
        <p:nvPicPr>
          <p:cNvPr id="6" name="Content Placeholder 3" descr="external image Focus-On-Your-Strengths-ThePerfectDesign-300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566" y="39687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7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SimplifyControlFlow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useless nested blocks</a:t>
            </a:r>
          </a:p>
          <a:p>
            <a:r>
              <a:rPr lang="en-US" dirty="0" smtClean="0"/>
              <a:t>Simplify if statements with no branches</a:t>
            </a:r>
          </a:p>
          <a:p>
            <a:r>
              <a:rPr lang="en-US" dirty="0" smtClean="0"/>
              <a:t>Remove empty statements</a:t>
            </a:r>
          </a:p>
          <a:p>
            <a:r>
              <a:rPr lang="en-US" dirty="0" smtClean="0"/>
              <a:t>Remove unused switch statement labels and empty</a:t>
            </a:r>
            <a:br>
              <a:rPr lang="en-US" dirty="0" smtClean="0"/>
            </a:br>
            <a:r>
              <a:rPr lang="en-US" dirty="0" smtClean="0"/>
              <a:t>switch statements</a:t>
            </a:r>
            <a:endParaRPr lang="en-US" dirty="0"/>
          </a:p>
        </p:txBody>
      </p:sp>
      <p:pic>
        <p:nvPicPr>
          <p:cNvPr id="6" name="Content Placeholder 3" descr="Processi Dinamici Globali: la Struttura che Connette dal KaliYuga al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307" y="1464677"/>
            <a:ext cx="1925861" cy="28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10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RemoveAllUnusedDeclarations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Repeatedly eliminates all declarations that are never</a:t>
            </a:r>
            <a:br>
              <a:rPr lang="en-US" dirty="0" smtClean="0"/>
            </a:br>
            <a:r>
              <a:rPr lang="en-US" dirty="0" smtClean="0"/>
              <a:t>referenced in the program</a:t>
            </a:r>
          </a:p>
          <a:p>
            <a:pPr lvl="1"/>
            <a:r>
              <a:rPr lang="en-US" dirty="0" smtClean="0"/>
              <a:t>control, parser, action, table, variables, types, parser states</a:t>
            </a:r>
          </a:p>
          <a:p>
            <a:r>
              <a:rPr lang="en-US" dirty="0" smtClean="0"/>
              <a:t>This is not the same as </a:t>
            </a:r>
            <a:r>
              <a:rPr lang="en-US" dirty="0" err="1" smtClean="0"/>
              <a:t>def</a:t>
            </a:r>
            <a:r>
              <a:rPr lang="en-US" dirty="0" smtClean="0"/>
              <a:t>-use analysis</a:t>
            </a:r>
          </a:p>
        </p:txBody>
      </p:sp>
      <p:pic>
        <p:nvPicPr>
          <p:cNvPr id="5" name="Picture 4" descr="empty jar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0095" y="1491916"/>
            <a:ext cx="2105526" cy="21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630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SimplifyParsers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8426"/>
          </a:xfrm>
        </p:spPr>
        <p:txBody>
          <a:bodyPr/>
          <a:lstStyle/>
          <a:p>
            <a:r>
              <a:rPr lang="en-US" dirty="0" smtClean="0"/>
              <a:t>Remove unreachable parser states</a:t>
            </a:r>
          </a:p>
          <a:p>
            <a:r>
              <a:rPr lang="en-US" dirty="0" smtClean="0"/>
              <a:t>Collapse straight chains of parser states</a:t>
            </a:r>
          </a:p>
        </p:txBody>
      </p:sp>
      <p:pic>
        <p:nvPicPr>
          <p:cNvPr id="1026" name="Picture 2" descr="https://upload.wikimedia.org/wikipedia/commons/thumb/d/db/Figure-eight_knot.svg/300px-Figure-eight_kno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3091" y="605589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004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Front-End: </a:t>
            </a:r>
            <a:r>
              <a:rPr lang="en-US" dirty="0" err="1" smtClean="0"/>
              <a:t>ResetHeaders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4329614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Inserts code for </a:t>
            </a:r>
            <a:r>
              <a:rPr lang="en-US" dirty="0" err="1" smtClean="0"/>
              <a:t>header.setInvalid</a:t>
            </a:r>
            <a:r>
              <a:rPr lang="en-US" dirty="0" smtClean="0"/>
              <a:t>() where required</a:t>
            </a:r>
          </a:p>
          <a:p>
            <a:pPr lvl="1"/>
            <a:r>
              <a:rPr lang="en-US" dirty="0" smtClean="0"/>
              <a:t>Spec indicates that uninitialized headers are invalid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93730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UniqueNames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081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Give each variable in the program a unique new name</a:t>
            </a:r>
          </a:p>
          <a:p>
            <a:r>
              <a:rPr lang="en-US" dirty="0" smtClean="0"/>
              <a:t>If it is important (e.g., control-plane visible) </a:t>
            </a:r>
            <a:br>
              <a:rPr lang="en-US" dirty="0" smtClean="0"/>
            </a:br>
            <a:r>
              <a:rPr lang="en-US" dirty="0" smtClean="0"/>
              <a:t>preserve the old name as a @name annotation.</a:t>
            </a:r>
          </a:p>
          <a:p>
            <a:r>
              <a:rPr lang="en-US" dirty="0" smtClean="0"/>
              <a:t>Makes it easy to move code around without causing name clashes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3817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Front-end: </a:t>
            </a:r>
            <a:r>
              <a:rPr lang="en-US" dirty="0" err="1" smtClean="0"/>
              <a:t>MoveDeclarations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842209"/>
            <a:ext cx="10515600" cy="139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Moves all declarations from inner blocks to the outermost scope</a:t>
            </a:r>
          </a:p>
          <a:p>
            <a:r>
              <a:rPr lang="en-US" dirty="0" smtClean="0"/>
              <a:t>Moves all locals in an action to the enclosing control</a:t>
            </a:r>
            <a:endParaRPr lang="en-US" dirty="0"/>
          </a:p>
        </p:txBody>
      </p:sp>
      <p:pic>
        <p:nvPicPr>
          <p:cNvPr id="6" name="Picture 5" descr="Unique-lar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885" y="932322"/>
            <a:ext cx="1941429" cy="145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2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MoveInitializers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 initialization is separated from declaration</a:t>
            </a:r>
          </a:p>
          <a:p>
            <a:pPr lvl="1"/>
            <a:r>
              <a:rPr lang="en-US" dirty="0" smtClean="0"/>
              <a:t>In parsers initialization is done in the start state</a:t>
            </a:r>
          </a:p>
          <a:p>
            <a:pPr lvl="1"/>
            <a:r>
              <a:rPr lang="en-US" dirty="0" smtClean="0"/>
              <a:t>In controls the initialization is done at the beginning of the apply block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0379" y="3625516"/>
            <a:ext cx="1571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it&lt;32&gt; x = 10;</a:t>
            </a:r>
          </a:p>
          <a:p>
            <a:endParaRPr lang="en-US" dirty="0"/>
          </a:p>
          <a:p>
            <a:r>
              <a:rPr lang="en-US" dirty="0" smtClean="0"/>
              <a:t>Becomes:</a:t>
            </a:r>
          </a:p>
          <a:p>
            <a:endParaRPr lang="en-US" dirty="0"/>
          </a:p>
          <a:p>
            <a:r>
              <a:rPr lang="en-US" dirty="0" smtClean="0"/>
              <a:t>bit&lt;32&gt; x;</a:t>
            </a:r>
          </a:p>
          <a:p>
            <a:r>
              <a:rPr lang="en-US" dirty="0" smtClean="0"/>
              <a:t>X = 10;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9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SideEffectOrdering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Makes evaluation order explicit</a:t>
            </a:r>
          </a:p>
          <a:p>
            <a:r>
              <a:rPr lang="en-US" dirty="0" smtClean="0"/>
              <a:t>P4 spec mandates left-to-right evaluation order</a:t>
            </a:r>
          </a:p>
          <a:p>
            <a:r>
              <a:rPr lang="en-US" dirty="0" smtClean="0"/>
              <a:t>Convert expressions such that each expression contains at</a:t>
            </a:r>
            <a:br>
              <a:rPr lang="en-US" dirty="0" smtClean="0"/>
            </a:br>
            <a:r>
              <a:rPr lang="en-US" dirty="0" smtClean="0"/>
              <a:t>most one side-effect – by using temporaries and assignments</a:t>
            </a:r>
          </a:p>
          <a:p>
            <a:r>
              <a:rPr lang="en-US" dirty="0" smtClean="0"/>
              <a:t>Implement short-circuit evaluation for &amp;&amp;, || and ?: converting these expressions into if statements</a:t>
            </a:r>
          </a:p>
          <a:p>
            <a:r>
              <a:rPr lang="en-US" dirty="0" smtClean="0"/>
              <a:t>Side-effects are caused by function/method calls:</a:t>
            </a:r>
          </a:p>
          <a:p>
            <a:pPr lvl="1"/>
            <a:r>
              <a:rPr lang="en-US" dirty="0" smtClean="0"/>
              <a:t>Calls may mutate private hidden state (extern/control-plane state)</a:t>
            </a:r>
          </a:p>
          <a:p>
            <a:pPr lvl="1"/>
            <a:r>
              <a:rPr lang="en-US" dirty="0" smtClean="0"/>
              <a:t>Calls may write to multiple out and </a:t>
            </a:r>
            <a:r>
              <a:rPr lang="en-US" dirty="0" err="1" smtClean="0"/>
              <a:t>inout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6" name="Content Placeholder 3" descr="Side Effects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190" y="605632"/>
            <a:ext cx="1981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848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SimplifyDefUse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340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Uses abstract representation of all “locations” </a:t>
            </a:r>
            <a:br>
              <a:rPr lang="en-US" dirty="0" smtClean="0"/>
            </a:br>
            <a:r>
              <a:rPr lang="en-US" dirty="0" smtClean="0"/>
              <a:t>(class </a:t>
            </a:r>
            <a:r>
              <a:rPr lang="en-US" dirty="0" err="1" smtClean="0"/>
              <a:t>StorageLocation</a:t>
            </a:r>
            <a:r>
              <a:rPr lang="en-US" dirty="0" smtClean="0"/>
              <a:t>, class </a:t>
            </a:r>
            <a:r>
              <a:rPr lang="en-US" dirty="0" err="1" smtClean="0"/>
              <a:t>LocationSet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abstract representation for “program counter”</a:t>
            </a:r>
            <a:br>
              <a:rPr lang="en-US" dirty="0" smtClean="0"/>
            </a:br>
            <a:r>
              <a:rPr lang="en-US" dirty="0" smtClean="0"/>
              <a:t>(class </a:t>
            </a:r>
            <a:r>
              <a:rPr lang="en-US" dirty="0" err="1" smtClean="0"/>
              <a:t>ProgramPoint</a:t>
            </a:r>
            <a:r>
              <a:rPr lang="en-US" dirty="0" smtClean="0"/>
              <a:t>, class </a:t>
            </a:r>
            <a:r>
              <a:rPr lang="en-US" dirty="0" err="1" smtClean="0"/>
              <a:t>ProgramPoints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ComputeWriteSet</a:t>
            </a:r>
            <a:r>
              <a:rPr lang="en-US" dirty="0" smtClean="0"/>
              <a:t>: computes the locations written at each program point (class Definitions)</a:t>
            </a:r>
          </a:p>
          <a:p>
            <a:pPr lvl="1"/>
            <a:r>
              <a:rPr lang="en-US" dirty="0" smtClean="0"/>
              <a:t>Inter-procedural analysis for actions and tables</a:t>
            </a:r>
          </a:p>
          <a:p>
            <a:pPr lvl="1"/>
            <a:r>
              <a:rPr lang="en-US" dirty="0" smtClean="0"/>
              <a:t>Intra-procedural for parsers and controls</a:t>
            </a:r>
          </a:p>
          <a:p>
            <a:r>
              <a:rPr lang="en-US" dirty="0" err="1" smtClean="0"/>
              <a:t>FindUnitialized</a:t>
            </a:r>
            <a:r>
              <a:rPr lang="en-US" dirty="0" smtClean="0"/>
              <a:t>: finds locations used before being initialized</a:t>
            </a:r>
          </a:p>
          <a:p>
            <a:r>
              <a:rPr lang="en-US" dirty="0" err="1" smtClean="0"/>
              <a:t>RemoveUnused</a:t>
            </a:r>
            <a:r>
              <a:rPr lang="en-US" dirty="0" smtClean="0"/>
              <a:t>: removes writes to locations that are never read</a:t>
            </a:r>
          </a:p>
          <a:p>
            <a:pPr lvl="1"/>
            <a:r>
              <a:rPr lang="en-US" dirty="0" smtClean="0"/>
              <a:t>But must preserve method/function side-effects</a:t>
            </a:r>
            <a:endParaRPr lang="en-US" dirty="0"/>
          </a:p>
        </p:txBody>
      </p:sp>
      <p:pic>
        <p:nvPicPr>
          <p:cNvPr id="6" name="Content Placeholder 3" descr="33031 Thomas Built Bus 114 | USE DEF ONLY for access by MECH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971" y="448405"/>
            <a:ext cx="1545334" cy="11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83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SpecializeAll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Specialize generic code with constructor parameters for actual types and constructor arguments</a:t>
            </a:r>
          </a:p>
          <a:p>
            <a:r>
              <a:rPr lang="en-US" dirty="0" smtClean="0"/>
              <a:t>E.g., consider </a:t>
            </a:r>
            <a:br>
              <a:rPr lang="en-US" dirty="0" smtClean="0"/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c&lt;T&gt;(in T data)(bit&lt;32&gt; size) { ...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c&lt;bit&lt;32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&gt;&gt;(16)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cs typeface="Consolas" panose="020B0609020204030204" pitchFamily="49" charset="0"/>
              </a:rPr>
              <a:t>this</a:t>
            </a:r>
            <a:r>
              <a:rPr lang="en-US" dirty="0" smtClean="0"/>
              <a:t> </a:t>
            </a:r>
            <a:r>
              <a:rPr lang="en-US" dirty="0"/>
              <a:t>is converted </a:t>
            </a:r>
            <a:r>
              <a:rPr lang="en-US" dirty="0" smtClean="0"/>
              <a:t>to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ontrol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(in bit&lt;32&gt; data) { ...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 // size = 16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Content Placeholder 5" descr="period60910 - Specialization of Labor - Class Systems- The Nile River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532" y="243698"/>
            <a:ext cx="4293268" cy="15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979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RemoveParserControlFlow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SideEffectOrdering</a:t>
            </a:r>
            <a:r>
              <a:rPr lang="en-US" dirty="0" smtClean="0"/>
              <a:t> may introduce if statements</a:t>
            </a:r>
          </a:p>
          <a:p>
            <a:r>
              <a:rPr lang="en-US" dirty="0" smtClean="0"/>
              <a:t>if statements are illegal in parser states</a:t>
            </a:r>
          </a:p>
          <a:p>
            <a:r>
              <a:rPr lang="en-US" dirty="0" smtClean="0"/>
              <a:t>This pass converts such if statements into</a:t>
            </a:r>
            <a:br>
              <a:rPr lang="en-US" dirty="0" smtClean="0"/>
            </a:br>
            <a:r>
              <a:rPr lang="en-US" dirty="0" smtClean="0"/>
              <a:t>transition select statements</a:t>
            </a:r>
            <a:endParaRPr lang="en-US" dirty="0"/>
          </a:p>
        </p:txBody>
      </p:sp>
      <p:pic>
        <p:nvPicPr>
          <p:cNvPr id="6" name="Content Placeholder 3" descr="Web 2.0 Flow Chart by tinydesigne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681" y="1881773"/>
            <a:ext cx="2289175" cy="22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47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 smtClean="0"/>
              <a:t>P4::Evaluator</a:t>
            </a:r>
          </a:p>
          <a:p>
            <a:r>
              <a:rPr lang="en-US" dirty="0" smtClean="0"/>
              <a:t>Should be called after the front-end and mid-end</a:t>
            </a:r>
          </a:p>
          <a:p>
            <a:r>
              <a:rPr lang="en-US" dirty="0" smtClean="0"/>
              <a:t>Represents each program resource as a Block</a:t>
            </a:r>
          </a:p>
          <a:p>
            <a:r>
              <a:rPr lang="en-US" dirty="0" smtClean="0"/>
              <a:t>Blocks form a DAG</a:t>
            </a:r>
          </a:p>
          <a:p>
            <a:pPr lvl="1"/>
            <a:r>
              <a:rPr lang="en-US" dirty="0" smtClean="0"/>
              <a:t>children of a block are “allocated” within that block</a:t>
            </a:r>
          </a:p>
          <a:p>
            <a:r>
              <a:rPr lang="en-US" dirty="0" smtClean="0"/>
              <a:t>Each persistent resource has a block</a:t>
            </a:r>
          </a:p>
          <a:p>
            <a:pPr lvl="1"/>
            <a:r>
              <a:rPr lang="en-US" dirty="0" smtClean="0"/>
              <a:t>parser, control, packages, externs, tables</a:t>
            </a:r>
          </a:p>
          <a:p>
            <a:r>
              <a:rPr lang="en-US" dirty="0" smtClean="0"/>
              <a:t>Each block maps IR nodes to </a:t>
            </a:r>
            <a:r>
              <a:rPr lang="en-US" dirty="0" err="1" smtClean="0"/>
              <a:t>CompileTimeValue</a:t>
            </a:r>
            <a:r>
              <a:rPr lang="en-US" dirty="0" smtClean="0"/>
              <a:t> 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CompileTimeValue</a:t>
            </a:r>
            <a:r>
              <a:rPr lang="en-US" dirty="0" smtClean="0"/>
              <a:t> is a compile-time constant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 main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pipe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deparser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Block hierarchy </a:t>
            </a: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simple-switch-example.p4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smtClean="0"/>
              <a:t>ipv4_match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/>
              <a:t>s</a:t>
            </a:r>
            <a:r>
              <a:rPr lang="en-US" dirty="0" err="1" smtClean="0"/>
              <a:t>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Toplevel</a:t>
            </a:r>
            <a:r>
              <a:rPr lang="en-US" dirty="0" smtClean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Compiler Mid-end Passes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Collection of passes that can be assembled by target compiler writers </a:t>
            </a:r>
            <a:br>
              <a:rPr lang="en-US" dirty="0" smtClean="0"/>
            </a:br>
            <a:r>
              <a:rPr lang="en-US" dirty="0" smtClean="0"/>
              <a:t>into a custom architecture-specific mid-end</a:t>
            </a:r>
            <a:endParaRPr lang="en-US" dirty="0"/>
          </a:p>
        </p:txBody>
      </p:sp>
      <p:pic>
        <p:nvPicPr>
          <p:cNvPr id="5" name="Picture 4" descr="Description Route 66 Midpoi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509" y="917199"/>
            <a:ext cx="2284941" cy="171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36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RemoveReturns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298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Converts return statements into control-flow</a:t>
            </a:r>
          </a:p>
          <a:p>
            <a:r>
              <a:rPr lang="en-US" dirty="0" smtClean="0"/>
              <a:t>Both in actions and control blocks</a:t>
            </a:r>
            <a:endParaRPr lang="en-US" dirty="0"/>
          </a:p>
        </p:txBody>
      </p:sp>
      <p:pic>
        <p:nvPicPr>
          <p:cNvPr id="6" name="Picture 5" descr="Resignación (no hay vuelta en U) | Mobtoma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783" y="791780"/>
            <a:ext cx="1478440" cy="1434731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838200" y="3116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RemoveExits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4576845"/>
            <a:ext cx="10515600" cy="1262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Converts exit statements into control-flow</a:t>
            </a:r>
          </a:p>
          <a:p>
            <a:r>
              <a:rPr lang="en-US" dirty="0" smtClean="0"/>
              <a:t>Inter-procedural: an exit in an action causes the whole control to terminate</a:t>
            </a:r>
            <a:endParaRPr lang="en-US" dirty="0"/>
          </a:p>
        </p:txBody>
      </p:sp>
      <p:pic>
        <p:nvPicPr>
          <p:cNvPr id="9" name="Picture 8" descr="Download Small PNG Medium PNG Large PNG SVG Edit Clipart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919" y="3564948"/>
            <a:ext cx="1006168" cy="125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77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Inline, </a:t>
            </a:r>
            <a:r>
              <a:rPr lang="en-US" dirty="0" err="1" smtClean="0"/>
              <a:t>InlineActions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1" y="1825625"/>
            <a:ext cx="11221452" cy="4351338"/>
          </a:xfrm>
        </p:spPr>
        <p:txBody>
          <a:bodyPr/>
          <a:lstStyle/>
          <a:p>
            <a:r>
              <a:rPr lang="en-US" dirty="0" smtClean="0"/>
              <a:t>Inline calls to controls from other controls</a:t>
            </a:r>
          </a:p>
          <a:p>
            <a:r>
              <a:rPr lang="en-US" dirty="0" smtClean="0"/>
              <a:t>Inline calls to parsers from other parsers</a:t>
            </a:r>
          </a:p>
          <a:p>
            <a:r>
              <a:rPr lang="en-US" dirty="0" smtClean="0"/>
              <a:t>Inline calls to actions from other actions</a:t>
            </a:r>
          </a:p>
          <a:p>
            <a:r>
              <a:rPr lang="en-US" dirty="0" smtClean="0"/>
              <a:t>Inlining requires substituting types, and constructor and call parameters</a:t>
            </a:r>
          </a:p>
          <a:p>
            <a:r>
              <a:rPr lang="en-US" dirty="0" smtClean="0"/>
              <a:t>Inlining is done bottom-up in the call-graph, starting from leaves</a:t>
            </a:r>
          </a:p>
          <a:p>
            <a:r>
              <a:rPr lang="en-US" dirty="0" smtClean="0"/>
              <a:t>Inlining must create new hierarchical names for control-plane visible objects (tables, actions)</a:t>
            </a:r>
            <a:endParaRPr lang="en-US" dirty="0"/>
          </a:p>
        </p:txBody>
      </p:sp>
      <p:pic>
        <p:nvPicPr>
          <p:cNvPr id="6" name="Content Placeholder 3" descr="File:Inline skate.png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2593" y="216418"/>
            <a:ext cx="1474270" cy="14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38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LocalizeAllActions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7996"/>
          </a:xfrm>
        </p:spPr>
        <p:txBody>
          <a:bodyPr/>
          <a:lstStyle/>
          <a:p>
            <a:r>
              <a:rPr lang="en-US" dirty="0" smtClean="0"/>
              <a:t>Create one action clone for each table using it</a:t>
            </a:r>
          </a:p>
          <a:p>
            <a:r>
              <a:rPr lang="en-US" dirty="0" smtClean="0"/>
              <a:t>This way actions in different tables can be optimized separately</a:t>
            </a:r>
            <a:endParaRPr lang="en-US" dirty="0"/>
          </a:p>
        </p:txBody>
      </p:sp>
      <p:pic>
        <p:nvPicPr>
          <p:cNvPr id="6" name="Content Placeholder 3" descr="Clapperboard Movie Cinema Action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988" y="395455"/>
            <a:ext cx="1572127" cy="17031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356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UniqueParameters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4817478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 unique names to action and table parameters</a:t>
            </a:r>
          </a:p>
          <a:p>
            <a:r>
              <a:rPr lang="en-US" dirty="0" smtClean="0"/>
              <a:t>In preparation for parameter removal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7991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le:Llave bronce.jpg - Wikipedia, the free encyclop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374" y="4042611"/>
            <a:ext cx="1493827" cy="1991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RemoveTableParameters</a:t>
            </a:r>
            <a:r>
              <a:rPr lang="en-US" dirty="0" smtClean="0"/>
              <a:t>, </a:t>
            </a:r>
            <a:r>
              <a:rPr lang="en-US" dirty="0" err="1" smtClean="0"/>
              <a:t>RemoveActionParameters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/>
          <a:lstStyle/>
          <a:p>
            <a:r>
              <a:rPr lang="en-US" dirty="0" smtClean="0"/>
              <a:t>After these two passes actions and tables no longer have parameters</a:t>
            </a:r>
          </a:p>
          <a:p>
            <a:r>
              <a:rPr lang="en-US" dirty="0" smtClean="0"/>
              <a:t>The parameters are replaced by variables in the enclosing control</a:t>
            </a:r>
            <a:endParaRPr lang="en-US" dirty="0"/>
          </a:p>
        </p:txBody>
      </p:sp>
      <p:pic>
        <p:nvPicPr>
          <p:cNvPr id="4" name="Picture 3" descr="Round table with Oak top | Flickr - Photo Sharing!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2147" y="237457"/>
            <a:ext cx="1588168" cy="158816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SimplifyKey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697162"/>
            <a:ext cx="10515600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Uses a user-supplied policy to decide whether the expression for computing a table key is too complex</a:t>
            </a:r>
          </a:p>
          <a:p>
            <a:r>
              <a:rPr lang="en-US" dirty="0" smtClean="0"/>
              <a:t>The key computation can be turned into additional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6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47497</TotalTime>
  <Words>5737</Words>
  <Application>Microsoft Office PowerPoint</Application>
  <PresentationFormat>Widescreen</PresentationFormat>
  <Paragraphs>1180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Arial</vt:lpstr>
      <vt:lpstr>Calibri</vt:lpstr>
      <vt:lpstr>Calibri Light</vt:lpstr>
      <vt:lpstr>Consolas</vt:lpstr>
      <vt:lpstr>HelveticaNeue</vt:lpstr>
      <vt:lpstr>Wingdings</vt:lpstr>
      <vt:lpstr>Office Theme</vt:lpstr>
      <vt:lpstr>P416 reference compiler implementation architecture</vt:lpstr>
      <vt:lpstr>What is this?</vt:lpstr>
      <vt:lpstr>Compiler goals</vt:lpstr>
      <vt:lpstr>What’s in the box</vt:lpstr>
      <vt:lpstr>Example usage</vt:lpstr>
      <vt:lpstr>PowerPoint Presentation</vt:lpstr>
      <vt:lpstr>How do I get started writing compiler code?</vt:lpstr>
      <vt:lpstr>Presentation Outline</vt:lpstr>
      <vt:lpstr>Compiler architecture</vt:lpstr>
      <vt:lpstr>Compiler structure</vt:lpstr>
      <vt:lpstr>Front-end is a service</vt:lpstr>
      <vt:lpstr>Compiler flow</vt:lpstr>
      <vt:lpstr>Lowering</vt:lpstr>
      <vt:lpstr>Compilation stages</vt:lpstr>
      <vt:lpstr>Front-end passes</vt:lpstr>
      <vt:lpstr>Mid-end passes</vt:lpstr>
      <vt:lpstr>Back-end passes</vt:lpstr>
      <vt:lpstr>Implementation details</vt:lpstr>
      <vt:lpstr>Additional documentation</vt:lpstr>
      <vt:lpstr>Source Code Organization</vt:lpstr>
      <vt:lpstr>Repository</vt:lpstr>
      <vt:lpstr>Build process</vt:lpstr>
      <vt:lpstr>Compiler data flow</vt:lpstr>
      <vt:lpstr>Source organization</vt:lpstr>
      <vt:lpstr>Makefiles</vt:lpstr>
      <vt:lpstr>Bootstrapping</vt:lpstr>
      <vt:lpstr>Makefile.am top-level structure</vt:lpstr>
      <vt:lpstr>How do I create a new back-end?</vt:lpstr>
      <vt:lpstr>Coding guidelines</vt:lpstr>
      <vt:lpstr>IR and Visitors</vt:lpstr>
      <vt:lpstr>Intermediate Representation (IR)</vt:lpstr>
      <vt:lpstr>IR &lt;-&gt; P4</vt:lpstr>
      <vt:lpstr>Visitor kinds</vt:lpstr>
      <vt:lpstr>Visitor pattern</vt:lpstr>
      <vt:lpstr>Top-level visitor interface</vt:lpstr>
      <vt:lpstr>IR rewriting using visitors</vt:lpstr>
      <vt:lpstr>Front-end IR</vt:lpstr>
      <vt:lpstr>Learning the IR by example</vt:lpstr>
      <vt:lpstr>IR definition files = Java-like language</vt:lpstr>
      <vt:lpstr>IR Generated C++ code (fragment)</vt:lpstr>
      <vt:lpstr>IR Definition language (1)</vt:lpstr>
      <vt:lpstr>IR Definition Language (2)</vt:lpstr>
      <vt:lpstr>Core IR Methods</vt:lpstr>
      <vt:lpstr>Custom hand-coded IR Classes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Compiler bugs</vt:lpstr>
      <vt:lpstr>Determinism</vt:lpstr>
      <vt:lpstr>Dumping IR</vt:lpstr>
      <vt:lpstr>Debugging logs</vt:lpstr>
      <vt:lpstr>What is the hard part?</vt:lpstr>
      <vt:lpstr>A guide to the provided passes</vt:lpstr>
      <vt:lpstr>P414 (v1.0 / 1.1) front-end</vt:lpstr>
      <vt:lpstr>The P416 compiler front-end</vt:lpstr>
      <vt:lpstr>Parsing P416 </vt:lpstr>
      <vt:lpstr>Important P416 classes</vt:lpstr>
      <vt:lpstr>Front-end passes (frontends/p4/frontend.cpp)</vt:lpstr>
      <vt:lpstr>Front-end: ValidateParsedProgram</vt:lpstr>
      <vt:lpstr>Front-end: CreateBuiltins</vt:lpstr>
      <vt:lpstr>Front-end: ResolveReferences </vt:lpstr>
      <vt:lpstr>ReferenceMap</vt:lpstr>
      <vt:lpstr>References example</vt:lpstr>
      <vt:lpstr>Front-end: Constant folding</vt:lpstr>
      <vt:lpstr>Type checking</vt:lpstr>
      <vt:lpstr>Type checking algorithm</vt:lpstr>
      <vt:lpstr>Front-end: StrengthReduction</vt:lpstr>
      <vt:lpstr>Front-End: SimplifyControlFlow</vt:lpstr>
      <vt:lpstr>Front-End: RemoveAllUnusedDeclarations</vt:lpstr>
      <vt:lpstr>Front-End: SimplifyParsers</vt:lpstr>
      <vt:lpstr>Front-end: UniqueNames</vt:lpstr>
      <vt:lpstr>Front-end: MoveInitializers</vt:lpstr>
      <vt:lpstr>Front-end: SideEffectOrdering</vt:lpstr>
      <vt:lpstr>Front-end: SimplifyDefUse</vt:lpstr>
      <vt:lpstr>Front-end: SpecializeAll</vt:lpstr>
      <vt:lpstr>Front-end: RemoveParserControlFlow</vt:lpstr>
      <vt:lpstr>Evaluation</vt:lpstr>
      <vt:lpstr>P416 Compiler Mid-end Passes</vt:lpstr>
      <vt:lpstr>Mid-end: RemoveReturns</vt:lpstr>
      <vt:lpstr>Mid-end: Inline, InlineActions</vt:lpstr>
      <vt:lpstr>Mid-end: LocalizeAllActions</vt:lpstr>
      <vt:lpstr>Mid-end: RemoveTableParameters, RemoveActionParameters</vt:lpstr>
      <vt:lpstr>Mid-end: SimplifySelect</vt:lpstr>
      <vt:lpstr>Mid-End: EliminateTuples,  CopyStructures, NestedStructs</vt:lpstr>
      <vt:lpstr>Mid-end: ConvertEnums</vt:lpstr>
      <vt:lpstr>Mid-end: ValidateTableProperties</vt:lpstr>
      <vt:lpstr>Mid-end: SynthesizeActions</vt:lpstr>
      <vt:lpstr>Useful helper classes</vt:lpstr>
      <vt:lpstr>Low-level IR</vt:lpstr>
      <vt:lpstr>Sample back-ends</vt:lpstr>
      <vt:lpstr>p4test</vt:lpstr>
      <vt:lpstr>Testing the front-end and mid-ends</vt:lpstr>
      <vt:lpstr>BMv2 back-end</vt:lpstr>
      <vt:lpstr>v1model.p4: A P414 switch model</vt:lpstr>
      <vt:lpstr>P414 to P416 conversion</vt:lpstr>
      <vt:lpstr>Running BMv2</vt:lpstr>
      <vt:lpstr>Testing the BMv2 back-end</vt:lpstr>
      <vt:lpstr>Simple test framework language</vt:lpstr>
      <vt:lpstr>Compiling and running switch.p4</vt:lpstr>
      <vt:lpstr>eBPF Back-end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499</cp:revision>
  <dcterms:created xsi:type="dcterms:W3CDTF">2015-11-12T20:04:41Z</dcterms:created>
  <dcterms:modified xsi:type="dcterms:W3CDTF">2016-12-06T00:30:49Z</dcterms:modified>
</cp:coreProperties>
</file>